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
  </p:notesMasterIdLst>
  <p:sldIdLst>
    <p:sldId id="273" r:id="rId2"/>
    <p:sldId id="257" r:id="rId3"/>
    <p:sldId id="264" r:id="rId4"/>
    <p:sldId id="274" r:id="rId5"/>
    <p:sldId id="271" r:id="rId6"/>
  </p:sldIdLst>
  <p:sldSz cx="6858000" cy="9144000" type="letter"/>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 S" initials="NS" lastIdx="1" clrIdx="0">
    <p:extLst>
      <p:ext uri="{19B8F6BF-5375-455C-9EA6-DF929625EA0E}">
        <p15:presenceInfo xmlns:p15="http://schemas.microsoft.com/office/powerpoint/2012/main" userId="1d30a5f3d6ab6a4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14" autoAdjust="0"/>
    <p:restoredTop sz="95448" autoAdjust="0"/>
  </p:normalViewPr>
  <p:slideViewPr>
    <p:cSldViewPr snapToGrid="0">
      <p:cViewPr varScale="1">
        <p:scale>
          <a:sx n="72" d="100"/>
          <a:sy n="72" d="100"/>
        </p:scale>
        <p:origin x="196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3DA812-D8BB-4332-B312-7543FBAEA29D}" type="datetimeFigureOut">
              <a:rPr lang="en-US" smtClean="0"/>
              <a:t>5/2/2019</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7CFDA2-B60D-409C-956C-E5F873807FDC}" type="slidenum">
              <a:rPr lang="en-US" smtClean="0"/>
              <a:t>‹#›</a:t>
            </a:fld>
            <a:endParaRPr lang="en-US"/>
          </a:p>
        </p:txBody>
      </p:sp>
    </p:spTree>
    <p:extLst>
      <p:ext uri="{BB962C8B-B14F-4D97-AF65-F5344CB8AC3E}">
        <p14:creationId xmlns:p14="http://schemas.microsoft.com/office/powerpoint/2010/main" val="3764493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7CFDA2-B60D-409C-956C-E5F873807FDC}" type="slidenum">
              <a:rPr lang="en-US" smtClean="0"/>
              <a:t>1</a:t>
            </a:fld>
            <a:endParaRPr lang="en-US"/>
          </a:p>
        </p:txBody>
      </p:sp>
    </p:spTree>
    <p:extLst>
      <p:ext uri="{BB962C8B-B14F-4D97-AF65-F5344CB8AC3E}">
        <p14:creationId xmlns:p14="http://schemas.microsoft.com/office/powerpoint/2010/main" val="2105719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A7CFDA2-B60D-409C-956C-E5F873807FDC}" type="slidenum">
              <a:rPr lang="en-US" smtClean="0"/>
              <a:t>2</a:t>
            </a:fld>
            <a:endParaRPr lang="en-US"/>
          </a:p>
        </p:txBody>
      </p:sp>
    </p:spTree>
    <p:extLst>
      <p:ext uri="{BB962C8B-B14F-4D97-AF65-F5344CB8AC3E}">
        <p14:creationId xmlns:p14="http://schemas.microsoft.com/office/powerpoint/2010/main" val="925364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A7CFDA2-B60D-409C-956C-E5F873807FDC}" type="slidenum">
              <a:rPr lang="en-US" smtClean="0"/>
              <a:t>3</a:t>
            </a:fld>
            <a:endParaRPr lang="en-US"/>
          </a:p>
        </p:txBody>
      </p:sp>
    </p:spTree>
    <p:extLst>
      <p:ext uri="{BB962C8B-B14F-4D97-AF65-F5344CB8AC3E}">
        <p14:creationId xmlns:p14="http://schemas.microsoft.com/office/powerpoint/2010/main" val="152721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N6. </a:t>
            </a:r>
            <a:endParaRPr lang="en-US" dirty="0"/>
          </a:p>
        </p:txBody>
      </p:sp>
      <p:sp>
        <p:nvSpPr>
          <p:cNvPr id="4" name="Slide Number Placeholder 3"/>
          <p:cNvSpPr>
            <a:spLocks noGrp="1"/>
          </p:cNvSpPr>
          <p:nvPr>
            <p:ph type="sldNum" sz="quarter" idx="5"/>
          </p:nvPr>
        </p:nvSpPr>
        <p:spPr/>
        <p:txBody>
          <a:bodyPr/>
          <a:lstStyle/>
          <a:p>
            <a:fld id="{6A7CFDA2-B60D-409C-956C-E5F873807FDC}" type="slidenum">
              <a:rPr lang="en-US" smtClean="0"/>
              <a:t>4</a:t>
            </a:fld>
            <a:endParaRPr lang="en-US"/>
          </a:p>
        </p:txBody>
      </p:sp>
    </p:spTree>
    <p:extLst>
      <p:ext uri="{BB962C8B-B14F-4D97-AF65-F5344CB8AC3E}">
        <p14:creationId xmlns:p14="http://schemas.microsoft.com/office/powerpoint/2010/main" val="2010343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A7CFDA2-B60D-409C-956C-E5F873807FDC}" type="slidenum">
              <a:rPr lang="en-US" smtClean="0"/>
              <a:t>5</a:t>
            </a:fld>
            <a:endParaRPr lang="en-US"/>
          </a:p>
        </p:txBody>
      </p:sp>
    </p:spTree>
    <p:extLst>
      <p:ext uri="{BB962C8B-B14F-4D97-AF65-F5344CB8AC3E}">
        <p14:creationId xmlns:p14="http://schemas.microsoft.com/office/powerpoint/2010/main" val="689948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496484"/>
            <a:ext cx="5829300" cy="31834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4802717"/>
            <a:ext cx="5143500" cy="220768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3FE9AA1-7015-4206-95F3-3D9684128BEB}" type="datetimeFigureOut">
              <a:rPr lang="en-US" smtClean="0"/>
              <a:t>5/2/2019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1252AE-5A84-4FC4-AFA3-8B75B900100C}" type="slidenum">
              <a:rPr lang="en-US" smtClean="0"/>
              <a:t>‹#›</a:t>
            </a:fld>
            <a:endParaRPr lang="en-US"/>
          </a:p>
        </p:txBody>
      </p:sp>
    </p:spTree>
    <p:extLst>
      <p:ext uri="{BB962C8B-B14F-4D97-AF65-F5344CB8AC3E}">
        <p14:creationId xmlns:p14="http://schemas.microsoft.com/office/powerpoint/2010/main" val="3859972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FE9AA1-7015-4206-95F3-3D9684128BEB}" type="datetimeFigureOut">
              <a:rPr lang="en-US" smtClean="0"/>
              <a:t>5/2/2019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1252AE-5A84-4FC4-AFA3-8B75B900100C}" type="slidenum">
              <a:rPr lang="en-US" smtClean="0"/>
              <a:t>‹#›</a:t>
            </a:fld>
            <a:endParaRPr lang="en-US"/>
          </a:p>
        </p:txBody>
      </p:sp>
    </p:spTree>
    <p:extLst>
      <p:ext uri="{BB962C8B-B14F-4D97-AF65-F5344CB8AC3E}">
        <p14:creationId xmlns:p14="http://schemas.microsoft.com/office/powerpoint/2010/main" val="2686236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486834"/>
            <a:ext cx="1478756"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486834"/>
            <a:ext cx="4350544" cy="77491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FE9AA1-7015-4206-95F3-3D9684128BEB}" type="datetimeFigureOut">
              <a:rPr lang="en-US" smtClean="0"/>
              <a:t>5/2/2019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1252AE-5A84-4FC4-AFA3-8B75B900100C}" type="slidenum">
              <a:rPr lang="en-US" smtClean="0"/>
              <a:t>‹#›</a:t>
            </a:fld>
            <a:endParaRPr lang="en-US"/>
          </a:p>
        </p:txBody>
      </p:sp>
    </p:spTree>
    <p:extLst>
      <p:ext uri="{BB962C8B-B14F-4D97-AF65-F5344CB8AC3E}">
        <p14:creationId xmlns:p14="http://schemas.microsoft.com/office/powerpoint/2010/main" val="2426342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FE9AA1-7015-4206-95F3-3D9684128BEB}" type="datetimeFigureOut">
              <a:rPr lang="en-US" smtClean="0"/>
              <a:t>5/2/2019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1252AE-5A84-4FC4-AFA3-8B75B900100C}" type="slidenum">
              <a:rPr lang="en-US" smtClean="0"/>
              <a:t>‹#›</a:t>
            </a:fld>
            <a:endParaRPr lang="en-US"/>
          </a:p>
        </p:txBody>
      </p:sp>
    </p:spTree>
    <p:extLst>
      <p:ext uri="{BB962C8B-B14F-4D97-AF65-F5344CB8AC3E}">
        <p14:creationId xmlns:p14="http://schemas.microsoft.com/office/powerpoint/2010/main" val="1895463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279653"/>
            <a:ext cx="5915025" cy="3803649"/>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119286"/>
            <a:ext cx="5915025" cy="2000249"/>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3FE9AA1-7015-4206-95F3-3D9684128BEB}" type="datetimeFigureOut">
              <a:rPr lang="en-US" smtClean="0"/>
              <a:t>5/2/2019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1252AE-5A84-4FC4-AFA3-8B75B900100C}" type="slidenum">
              <a:rPr lang="en-US" smtClean="0"/>
              <a:t>‹#›</a:t>
            </a:fld>
            <a:endParaRPr lang="en-US"/>
          </a:p>
        </p:txBody>
      </p:sp>
    </p:spTree>
    <p:extLst>
      <p:ext uri="{BB962C8B-B14F-4D97-AF65-F5344CB8AC3E}">
        <p14:creationId xmlns:p14="http://schemas.microsoft.com/office/powerpoint/2010/main" val="3065442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434167"/>
            <a:ext cx="2914650" cy="5801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434167"/>
            <a:ext cx="2914650" cy="5801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3FE9AA1-7015-4206-95F3-3D9684128BEB}" type="datetimeFigureOut">
              <a:rPr lang="en-US" smtClean="0"/>
              <a:t>5/2/2019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1252AE-5A84-4FC4-AFA3-8B75B900100C}" type="slidenum">
              <a:rPr lang="en-US" smtClean="0"/>
              <a:t>‹#›</a:t>
            </a:fld>
            <a:endParaRPr lang="en-US"/>
          </a:p>
        </p:txBody>
      </p:sp>
    </p:spTree>
    <p:extLst>
      <p:ext uri="{BB962C8B-B14F-4D97-AF65-F5344CB8AC3E}">
        <p14:creationId xmlns:p14="http://schemas.microsoft.com/office/powerpoint/2010/main" val="2726389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486836"/>
            <a:ext cx="5915025"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241551"/>
            <a:ext cx="2901255"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72381" y="3340100"/>
            <a:ext cx="2901255" cy="4912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241551"/>
            <a:ext cx="2915543"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3471863" y="3340100"/>
            <a:ext cx="2915543" cy="4912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3FE9AA1-7015-4206-95F3-3D9684128BEB}" type="datetimeFigureOut">
              <a:rPr lang="en-US" smtClean="0"/>
              <a:t>5/2/2019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1252AE-5A84-4FC4-AFA3-8B75B900100C}" type="slidenum">
              <a:rPr lang="en-US" smtClean="0"/>
              <a:t>‹#›</a:t>
            </a:fld>
            <a:endParaRPr lang="en-US"/>
          </a:p>
        </p:txBody>
      </p:sp>
    </p:spTree>
    <p:extLst>
      <p:ext uri="{BB962C8B-B14F-4D97-AF65-F5344CB8AC3E}">
        <p14:creationId xmlns:p14="http://schemas.microsoft.com/office/powerpoint/2010/main" val="46851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3FE9AA1-7015-4206-95F3-3D9684128BEB}" type="datetimeFigureOut">
              <a:rPr lang="en-US" smtClean="0"/>
              <a:t>5/2/2019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1252AE-5A84-4FC4-AFA3-8B75B900100C}" type="slidenum">
              <a:rPr lang="en-US" smtClean="0"/>
              <a:t>‹#›</a:t>
            </a:fld>
            <a:endParaRPr lang="en-US"/>
          </a:p>
        </p:txBody>
      </p:sp>
    </p:spTree>
    <p:extLst>
      <p:ext uri="{BB962C8B-B14F-4D97-AF65-F5344CB8AC3E}">
        <p14:creationId xmlns:p14="http://schemas.microsoft.com/office/powerpoint/2010/main" val="2349548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FE9AA1-7015-4206-95F3-3D9684128BEB}" type="datetimeFigureOut">
              <a:rPr lang="en-US" smtClean="0"/>
              <a:t>5/2/2019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1252AE-5A84-4FC4-AFA3-8B75B900100C}" type="slidenum">
              <a:rPr lang="en-US" smtClean="0"/>
              <a:t>‹#›</a:t>
            </a:fld>
            <a:endParaRPr lang="en-US"/>
          </a:p>
        </p:txBody>
      </p:sp>
    </p:spTree>
    <p:extLst>
      <p:ext uri="{BB962C8B-B14F-4D97-AF65-F5344CB8AC3E}">
        <p14:creationId xmlns:p14="http://schemas.microsoft.com/office/powerpoint/2010/main" val="166050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316569"/>
            <a:ext cx="3471863" cy="649816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A3FE9AA1-7015-4206-95F3-3D9684128BEB}" type="datetimeFigureOut">
              <a:rPr lang="en-US" smtClean="0"/>
              <a:t>5/2/2019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1252AE-5A84-4FC4-AFA3-8B75B900100C}" type="slidenum">
              <a:rPr lang="en-US" smtClean="0"/>
              <a:t>‹#›</a:t>
            </a:fld>
            <a:endParaRPr lang="en-US"/>
          </a:p>
        </p:txBody>
      </p:sp>
    </p:spTree>
    <p:extLst>
      <p:ext uri="{BB962C8B-B14F-4D97-AF65-F5344CB8AC3E}">
        <p14:creationId xmlns:p14="http://schemas.microsoft.com/office/powerpoint/2010/main" val="3450192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316569"/>
            <a:ext cx="3471863" cy="6498167"/>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A3FE9AA1-7015-4206-95F3-3D9684128BEB}" type="datetimeFigureOut">
              <a:rPr lang="en-US" smtClean="0"/>
              <a:t>5/2/2019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1252AE-5A84-4FC4-AFA3-8B75B900100C}" type="slidenum">
              <a:rPr lang="en-US" smtClean="0"/>
              <a:t>‹#›</a:t>
            </a:fld>
            <a:endParaRPr lang="en-US"/>
          </a:p>
        </p:txBody>
      </p:sp>
    </p:spTree>
    <p:extLst>
      <p:ext uri="{BB962C8B-B14F-4D97-AF65-F5344CB8AC3E}">
        <p14:creationId xmlns:p14="http://schemas.microsoft.com/office/powerpoint/2010/main" val="3311746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86836"/>
            <a:ext cx="5915025"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8475136"/>
            <a:ext cx="1543050" cy="486833"/>
          </a:xfrm>
          <a:prstGeom prst="rect">
            <a:avLst/>
          </a:prstGeom>
        </p:spPr>
        <p:txBody>
          <a:bodyPr vert="horz" lIns="91440" tIns="45720" rIns="91440" bIns="45720" rtlCol="0" anchor="ctr"/>
          <a:lstStyle>
            <a:lvl1pPr algn="l">
              <a:defRPr sz="900">
                <a:solidFill>
                  <a:schemeClr val="tx1">
                    <a:tint val="75000"/>
                  </a:schemeClr>
                </a:solidFill>
              </a:defRPr>
            </a:lvl1pPr>
          </a:lstStyle>
          <a:p>
            <a:fld id="{A3FE9AA1-7015-4206-95F3-3D9684128BEB}" type="datetimeFigureOut">
              <a:rPr lang="en-US" smtClean="0"/>
              <a:t>5/2/2019</a:t>
            </a:fld>
            <a:endParaRPr lang="en-US"/>
          </a:p>
        </p:txBody>
      </p:sp>
      <p:sp>
        <p:nvSpPr>
          <p:cNvPr id="5" name="Footer Placeholder 4"/>
          <p:cNvSpPr>
            <a:spLocks noGrp="1"/>
          </p:cNvSpPr>
          <p:nvPr>
            <p:ph type="ftr" sz="quarter" idx="3"/>
          </p:nvPr>
        </p:nvSpPr>
        <p:spPr>
          <a:xfrm>
            <a:off x="2271713" y="8475136"/>
            <a:ext cx="2314575" cy="48683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8475136"/>
            <a:ext cx="1543050" cy="486833"/>
          </a:xfrm>
          <a:prstGeom prst="rect">
            <a:avLst/>
          </a:prstGeom>
        </p:spPr>
        <p:txBody>
          <a:bodyPr vert="horz" lIns="91440" tIns="45720" rIns="91440" bIns="45720" rtlCol="0" anchor="ctr"/>
          <a:lstStyle>
            <a:lvl1pPr algn="r">
              <a:defRPr sz="900">
                <a:solidFill>
                  <a:schemeClr val="tx1">
                    <a:tint val="75000"/>
                  </a:schemeClr>
                </a:solidFill>
              </a:defRPr>
            </a:lvl1pPr>
          </a:lstStyle>
          <a:p>
            <a:fld id="{221252AE-5A84-4FC4-AFA3-8B75B900100C}" type="slidenum">
              <a:rPr lang="en-US" smtClean="0"/>
              <a:t>‹#›</a:t>
            </a:fld>
            <a:endParaRPr lang="en-US"/>
          </a:p>
        </p:txBody>
      </p:sp>
    </p:spTree>
    <p:extLst>
      <p:ext uri="{BB962C8B-B14F-4D97-AF65-F5344CB8AC3E}">
        <p14:creationId xmlns:p14="http://schemas.microsoft.com/office/powerpoint/2010/main" val="120544862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17">
            <a:extLst>
              <a:ext uri="{FF2B5EF4-FFF2-40B4-BE49-F238E27FC236}">
                <a16:creationId xmlns:a16="http://schemas.microsoft.com/office/drawing/2014/main" id="{48B7C437-496B-4A72-A120-B7B487FAD20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4302" b="8282"/>
          <a:stretch/>
        </p:blipFill>
        <p:spPr>
          <a:xfrm>
            <a:off x="478705" y="119532"/>
            <a:ext cx="2950295" cy="1696568"/>
          </a:xfrm>
        </p:spPr>
      </p:pic>
      <p:pic>
        <p:nvPicPr>
          <p:cNvPr id="7" name="Picture 6">
            <a:extLst>
              <a:ext uri="{FF2B5EF4-FFF2-40B4-BE49-F238E27FC236}">
                <a16:creationId xmlns:a16="http://schemas.microsoft.com/office/drawing/2014/main" id="{3E35DCE8-EDEE-4225-A75B-3E6F1B9F9272}"/>
              </a:ext>
            </a:extLst>
          </p:cNvPr>
          <p:cNvPicPr>
            <a:picLocks noChangeAspect="1"/>
          </p:cNvPicPr>
          <p:nvPr/>
        </p:nvPicPr>
        <p:blipFill rotWithShape="1">
          <a:blip r:embed="rId4">
            <a:extLst>
              <a:ext uri="{28A0092B-C50C-407E-A947-70E740481C1C}">
                <a14:useLocalDpi xmlns:a14="http://schemas.microsoft.com/office/drawing/2010/main" val="0"/>
              </a:ext>
            </a:extLst>
          </a:blip>
          <a:srcRect l="4200" b="7778"/>
          <a:stretch/>
        </p:blipFill>
        <p:spPr>
          <a:xfrm>
            <a:off x="491678" y="2274424"/>
            <a:ext cx="2937322" cy="1696568"/>
          </a:xfrm>
          <a:prstGeom prst="rect">
            <a:avLst/>
          </a:prstGeom>
        </p:spPr>
      </p:pic>
      <p:sp>
        <p:nvSpPr>
          <p:cNvPr id="8" name="TextBox 7">
            <a:extLst>
              <a:ext uri="{FF2B5EF4-FFF2-40B4-BE49-F238E27FC236}">
                <a16:creationId xmlns:a16="http://schemas.microsoft.com/office/drawing/2014/main" id="{E58F0D37-DC93-4522-846B-F3E68682212F}"/>
              </a:ext>
            </a:extLst>
          </p:cNvPr>
          <p:cNvSpPr txBox="1"/>
          <p:nvPr/>
        </p:nvSpPr>
        <p:spPr>
          <a:xfrm>
            <a:off x="0" y="-37319"/>
            <a:ext cx="31290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a:t>
            </a:r>
          </a:p>
        </p:txBody>
      </p:sp>
      <p:sp>
        <p:nvSpPr>
          <p:cNvPr id="9" name="TextBox 8">
            <a:extLst>
              <a:ext uri="{FF2B5EF4-FFF2-40B4-BE49-F238E27FC236}">
                <a16:creationId xmlns:a16="http://schemas.microsoft.com/office/drawing/2014/main" id="{01D0C852-FAD8-4269-8896-085F0FE41489}"/>
              </a:ext>
            </a:extLst>
          </p:cNvPr>
          <p:cNvSpPr txBox="1"/>
          <p:nvPr/>
        </p:nvSpPr>
        <p:spPr>
          <a:xfrm>
            <a:off x="0" y="2051326"/>
            <a:ext cx="541484"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b. </a:t>
            </a:r>
          </a:p>
        </p:txBody>
      </p:sp>
      <p:grpSp>
        <p:nvGrpSpPr>
          <p:cNvPr id="4" name="Group 3">
            <a:extLst>
              <a:ext uri="{FF2B5EF4-FFF2-40B4-BE49-F238E27FC236}">
                <a16:creationId xmlns:a16="http://schemas.microsoft.com/office/drawing/2014/main" id="{CFDA78FA-B653-4603-819D-054F48D599E4}"/>
              </a:ext>
            </a:extLst>
          </p:cNvPr>
          <p:cNvGrpSpPr/>
          <p:nvPr/>
        </p:nvGrpSpPr>
        <p:grpSpPr>
          <a:xfrm>
            <a:off x="228464" y="387356"/>
            <a:ext cx="273668" cy="1475483"/>
            <a:chOff x="228464" y="387356"/>
            <a:chExt cx="273668" cy="1475483"/>
          </a:xfrm>
        </p:grpSpPr>
        <p:sp>
          <p:nvSpPr>
            <p:cNvPr id="3" name="TextBox 2">
              <a:extLst>
                <a:ext uri="{FF2B5EF4-FFF2-40B4-BE49-F238E27FC236}">
                  <a16:creationId xmlns:a16="http://schemas.microsoft.com/office/drawing/2014/main" id="{13DCF7F3-6F75-47D3-8E8D-ED160511406E}"/>
                </a:ext>
              </a:extLst>
            </p:cNvPr>
            <p:cNvSpPr txBox="1"/>
            <p:nvPr/>
          </p:nvSpPr>
          <p:spPr>
            <a:xfrm>
              <a:off x="232506" y="1585840"/>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0</a:t>
              </a:r>
            </a:p>
          </p:txBody>
        </p:sp>
        <p:sp>
          <p:nvSpPr>
            <p:cNvPr id="10" name="TextBox 9">
              <a:extLst>
                <a:ext uri="{FF2B5EF4-FFF2-40B4-BE49-F238E27FC236}">
                  <a16:creationId xmlns:a16="http://schemas.microsoft.com/office/drawing/2014/main" id="{A868C448-CE2C-40A5-906B-9B9EA4D63CAC}"/>
                </a:ext>
              </a:extLst>
            </p:cNvPr>
            <p:cNvSpPr txBox="1"/>
            <p:nvPr/>
          </p:nvSpPr>
          <p:spPr>
            <a:xfrm>
              <a:off x="228464" y="1175394"/>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1</a:t>
              </a:r>
            </a:p>
          </p:txBody>
        </p:sp>
        <p:sp>
          <p:nvSpPr>
            <p:cNvPr id="11" name="TextBox 10">
              <a:extLst>
                <a:ext uri="{FF2B5EF4-FFF2-40B4-BE49-F238E27FC236}">
                  <a16:creationId xmlns:a16="http://schemas.microsoft.com/office/drawing/2014/main" id="{151D7ACB-B282-489A-99A5-F3CC99C05F26}"/>
                </a:ext>
              </a:extLst>
            </p:cNvPr>
            <p:cNvSpPr txBox="1"/>
            <p:nvPr/>
          </p:nvSpPr>
          <p:spPr>
            <a:xfrm>
              <a:off x="228464" y="773475"/>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2</a:t>
              </a:r>
            </a:p>
          </p:txBody>
        </p:sp>
        <p:sp>
          <p:nvSpPr>
            <p:cNvPr id="12" name="TextBox 11">
              <a:extLst>
                <a:ext uri="{FF2B5EF4-FFF2-40B4-BE49-F238E27FC236}">
                  <a16:creationId xmlns:a16="http://schemas.microsoft.com/office/drawing/2014/main" id="{BCD01E28-433E-436D-83D9-85A868B1574E}"/>
                </a:ext>
              </a:extLst>
            </p:cNvPr>
            <p:cNvSpPr txBox="1"/>
            <p:nvPr/>
          </p:nvSpPr>
          <p:spPr>
            <a:xfrm>
              <a:off x="228464" y="387356"/>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3</a:t>
              </a:r>
            </a:p>
          </p:txBody>
        </p:sp>
      </p:grpSp>
      <p:sp>
        <p:nvSpPr>
          <p:cNvPr id="14" name="TextBox 13">
            <a:extLst>
              <a:ext uri="{FF2B5EF4-FFF2-40B4-BE49-F238E27FC236}">
                <a16:creationId xmlns:a16="http://schemas.microsoft.com/office/drawing/2014/main" id="{CB7F8894-9A37-414D-86D0-70B51B8FC2B0}"/>
              </a:ext>
            </a:extLst>
          </p:cNvPr>
          <p:cNvSpPr txBox="1"/>
          <p:nvPr/>
        </p:nvSpPr>
        <p:spPr>
          <a:xfrm rot="16200000">
            <a:off x="-222817" y="937097"/>
            <a:ext cx="74251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-log</a:t>
            </a:r>
            <a:r>
              <a:rPr lang="en-US" sz="1200" baseline="-25000" dirty="0">
                <a:latin typeface="Arial" panose="020B0604020202020204" pitchFamily="34" charset="0"/>
                <a:cs typeface="Arial" panose="020B0604020202020204" pitchFamily="34" charset="0"/>
              </a:rPr>
              <a:t>10</a:t>
            </a:r>
            <a:r>
              <a:rPr lang="en-US" sz="1200" dirty="0">
                <a:latin typeface="Arial" panose="020B0604020202020204" pitchFamily="34" charset="0"/>
                <a:cs typeface="Arial" panose="020B0604020202020204" pitchFamily="34" charset="0"/>
              </a:rPr>
              <a:t>(p)</a:t>
            </a:r>
          </a:p>
        </p:txBody>
      </p:sp>
      <p:sp>
        <p:nvSpPr>
          <p:cNvPr id="15" name="TextBox 14">
            <a:extLst>
              <a:ext uri="{FF2B5EF4-FFF2-40B4-BE49-F238E27FC236}">
                <a16:creationId xmlns:a16="http://schemas.microsoft.com/office/drawing/2014/main" id="{D496FF2F-D58E-4414-AF7A-490F543B8BBB}"/>
              </a:ext>
            </a:extLst>
          </p:cNvPr>
          <p:cNvSpPr txBox="1"/>
          <p:nvPr/>
        </p:nvSpPr>
        <p:spPr>
          <a:xfrm>
            <a:off x="1471768" y="1870037"/>
            <a:ext cx="1104790"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Chromosome</a:t>
            </a:r>
          </a:p>
        </p:txBody>
      </p:sp>
      <p:sp>
        <p:nvSpPr>
          <p:cNvPr id="16" name="TextBox 15">
            <a:extLst>
              <a:ext uri="{FF2B5EF4-FFF2-40B4-BE49-F238E27FC236}">
                <a16:creationId xmlns:a16="http://schemas.microsoft.com/office/drawing/2014/main" id="{F525AAEF-78A6-4592-8158-FEC2CDBF77C7}"/>
              </a:ext>
            </a:extLst>
          </p:cNvPr>
          <p:cNvSpPr txBox="1"/>
          <p:nvPr/>
        </p:nvSpPr>
        <p:spPr>
          <a:xfrm>
            <a:off x="631586" y="1746141"/>
            <a:ext cx="3127779"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1      2     3    4    5    6    7    8   9   10 11 12 13 14 15 16 17 18 </a:t>
            </a:r>
          </a:p>
        </p:txBody>
      </p:sp>
      <p:grpSp>
        <p:nvGrpSpPr>
          <p:cNvPr id="2" name="Group 1">
            <a:extLst>
              <a:ext uri="{FF2B5EF4-FFF2-40B4-BE49-F238E27FC236}">
                <a16:creationId xmlns:a16="http://schemas.microsoft.com/office/drawing/2014/main" id="{02CA6302-E2C6-483E-B8EF-D0F0FA7D99B9}"/>
              </a:ext>
            </a:extLst>
          </p:cNvPr>
          <p:cNvGrpSpPr/>
          <p:nvPr/>
        </p:nvGrpSpPr>
        <p:grpSpPr>
          <a:xfrm>
            <a:off x="233098" y="2576331"/>
            <a:ext cx="278444" cy="1416729"/>
            <a:chOff x="233098" y="2576331"/>
            <a:chExt cx="278444" cy="1416729"/>
          </a:xfrm>
        </p:grpSpPr>
        <p:sp>
          <p:nvSpPr>
            <p:cNvPr id="19" name="TextBox 18">
              <a:extLst>
                <a:ext uri="{FF2B5EF4-FFF2-40B4-BE49-F238E27FC236}">
                  <a16:creationId xmlns:a16="http://schemas.microsoft.com/office/drawing/2014/main" id="{DF50F1BD-8111-40DD-B7FC-022004E0D442}"/>
                </a:ext>
              </a:extLst>
            </p:cNvPr>
            <p:cNvSpPr txBox="1"/>
            <p:nvPr/>
          </p:nvSpPr>
          <p:spPr>
            <a:xfrm>
              <a:off x="237140" y="3716061"/>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0</a:t>
              </a:r>
            </a:p>
          </p:txBody>
        </p:sp>
        <p:sp>
          <p:nvSpPr>
            <p:cNvPr id="20" name="TextBox 19">
              <a:extLst>
                <a:ext uri="{FF2B5EF4-FFF2-40B4-BE49-F238E27FC236}">
                  <a16:creationId xmlns:a16="http://schemas.microsoft.com/office/drawing/2014/main" id="{D858EB3C-E48E-4ED3-A1C1-D2347A9A6D7D}"/>
                </a:ext>
              </a:extLst>
            </p:cNvPr>
            <p:cNvSpPr txBox="1"/>
            <p:nvPr/>
          </p:nvSpPr>
          <p:spPr>
            <a:xfrm>
              <a:off x="233098" y="3305615"/>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1</a:t>
              </a:r>
            </a:p>
          </p:txBody>
        </p:sp>
        <p:sp>
          <p:nvSpPr>
            <p:cNvPr id="21" name="TextBox 20">
              <a:extLst>
                <a:ext uri="{FF2B5EF4-FFF2-40B4-BE49-F238E27FC236}">
                  <a16:creationId xmlns:a16="http://schemas.microsoft.com/office/drawing/2014/main" id="{4AF48AA7-919D-45B2-BEA9-95EE80127196}"/>
                </a:ext>
              </a:extLst>
            </p:cNvPr>
            <p:cNvSpPr txBox="1"/>
            <p:nvPr/>
          </p:nvSpPr>
          <p:spPr>
            <a:xfrm>
              <a:off x="237140" y="2952856"/>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2</a:t>
              </a:r>
            </a:p>
          </p:txBody>
        </p:sp>
        <p:sp>
          <p:nvSpPr>
            <p:cNvPr id="22" name="TextBox 21">
              <a:extLst>
                <a:ext uri="{FF2B5EF4-FFF2-40B4-BE49-F238E27FC236}">
                  <a16:creationId xmlns:a16="http://schemas.microsoft.com/office/drawing/2014/main" id="{2B2D6D3C-CA89-4251-BEBF-468B01529ABC}"/>
                </a:ext>
              </a:extLst>
            </p:cNvPr>
            <p:cNvSpPr txBox="1"/>
            <p:nvPr/>
          </p:nvSpPr>
          <p:spPr>
            <a:xfrm>
              <a:off x="241916" y="2576331"/>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3</a:t>
              </a:r>
            </a:p>
          </p:txBody>
        </p:sp>
      </p:grpSp>
      <p:sp>
        <p:nvSpPr>
          <p:cNvPr id="23" name="TextBox 22">
            <a:extLst>
              <a:ext uri="{FF2B5EF4-FFF2-40B4-BE49-F238E27FC236}">
                <a16:creationId xmlns:a16="http://schemas.microsoft.com/office/drawing/2014/main" id="{3037D9FE-01D6-4B97-A8B5-5B45FAD3A456}"/>
              </a:ext>
            </a:extLst>
          </p:cNvPr>
          <p:cNvSpPr txBox="1"/>
          <p:nvPr/>
        </p:nvSpPr>
        <p:spPr>
          <a:xfrm rot="16200000">
            <a:off x="-214803" y="2826574"/>
            <a:ext cx="74251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-log</a:t>
            </a:r>
            <a:r>
              <a:rPr lang="en-US" sz="1200" baseline="-25000" dirty="0">
                <a:latin typeface="Arial" panose="020B0604020202020204" pitchFamily="34" charset="0"/>
                <a:cs typeface="Arial" panose="020B0604020202020204" pitchFamily="34" charset="0"/>
              </a:rPr>
              <a:t>10</a:t>
            </a:r>
            <a:r>
              <a:rPr lang="en-US" sz="1200" dirty="0">
                <a:latin typeface="Arial" panose="020B0604020202020204" pitchFamily="34" charset="0"/>
                <a:cs typeface="Arial" panose="020B0604020202020204" pitchFamily="34" charset="0"/>
              </a:rPr>
              <a:t>(p)</a:t>
            </a:r>
          </a:p>
        </p:txBody>
      </p:sp>
      <p:sp>
        <p:nvSpPr>
          <p:cNvPr id="24" name="TextBox 23">
            <a:extLst>
              <a:ext uri="{FF2B5EF4-FFF2-40B4-BE49-F238E27FC236}">
                <a16:creationId xmlns:a16="http://schemas.microsoft.com/office/drawing/2014/main" id="{F59DC3A4-9140-4909-8FBA-434E5739CB56}"/>
              </a:ext>
            </a:extLst>
          </p:cNvPr>
          <p:cNvSpPr txBox="1"/>
          <p:nvPr/>
        </p:nvSpPr>
        <p:spPr>
          <a:xfrm>
            <a:off x="235190" y="2189651"/>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4</a:t>
            </a:r>
          </a:p>
        </p:txBody>
      </p:sp>
      <p:sp>
        <p:nvSpPr>
          <p:cNvPr id="26" name="Rectangle 25">
            <a:extLst>
              <a:ext uri="{FF2B5EF4-FFF2-40B4-BE49-F238E27FC236}">
                <a16:creationId xmlns:a16="http://schemas.microsoft.com/office/drawing/2014/main" id="{803FE380-0EA5-4D76-92B9-8C15E03499FE}"/>
              </a:ext>
            </a:extLst>
          </p:cNvPr>
          <p:cNvSpPr/>
          <p:nvPr/>
        </p:nvSpPr>
        <p:spPr>
          <a:xfrm>
            <a:off x="-55278" y="4395970"/>
            <a:ext cx="3429000" cy="1856598"/>
          </a:xfrm>
          <a:prstGeom prst="rect">
            <a:avLst/>
          </a:prstGeom>
        </p:spPr>
        <p:txBody>
          <a:bodyPr>
            <a:spAutoFit/>
          </a:bodyPr>
          <a:lstStyle/>
          <a:p>
            <a:pPr>
              <a:lnSpc>
                <a:spcPct val="107000"/>
              </a:lnSpc>
            </a:pPr>
            <a:r>
              <a:rPr lang="en-US" sz="1200" b="1" dirty="0">
                <a:latin typeface="Arial" panose="020B0604020202020204" pitchFamily="34" charset="0"/>
                <a:ea typeface="Calibri" panose="020F0502020204030204" pitchFamily="34" charset="0"/>
                <a:cs typeface="Arial" panose="020B0604020202020204" pitchFamily="34" charset="0"/>
              </a:rPr>
              <a:t>Figure 1. Manhattan plot examples for 1 transcript per species. </a:t>
            </a:r>
            <a:r>
              <a:rPr lang="en-US" sz="1200" dirty="0">
                <a:latin typeface="Arial" panose="020B0604020202020204" pitchFamily="34" charset="0"/>
                <a:ea typeface="Calibri" panose="020F0502020204030204" pitchFamily="34" charset="0"/>
                <a:cs typeface="Arial" panose="020B0604020202020204" pitchFamily="34" charset="0"/>
              </a:rPr>
              <a:t>Panel a is an example plot of p-values for all </a:t>
            </a:r>
            <a:r>
              <a:rPr lang="en-US" sz="1200" i="1" dirty="0">
                <a:latin typeface="Arial" panose="020B0604020202020204" pitchFamily="34" charset="0"/>
                <a:ea typeface="Calibri" panose="020F0502020204030204" pitchFamily="34" charset="0"/>
                <a:cs typeface="Arial" panose="020B0604020202020204" pitchFamily="34" charset="0"/>
              </a:rPr>
              <a:t>B. cinerea </a:t>
            </a:r>
            <a:r>
              <a:rPr lang="en-US" sz="1200" dirty="0">
                <a:latin typeface="Arial" panose="020B0604020202020204" pitchFamily="34" charset="0"/>
                <a:ea typeface="Calibri" panose="020F0502020204030204" pitchFamily="34" charset="0"/>
                <a:cs typeface="Arial" panose="020B0604020202020204" pitchFamily="34" charset="0"/>
              </a:rPr>
              <a:t>SNP associations to a single </a:t>
            </a:r>
            <a:r>
              <a:rPr lang="en-US" sz="1200" i="1" dirty="0">
                <a:latin typeface="Arial" panose="020B0604020202020204" pitchFamily="34" charset="0"/>
                <a:ea typeface="Calibri" panose="020F0502020204030204" pitchFamily="34" charset="0"/>
                <a:cs typeface="Arial" panose="020B0604020202020204" pitchFamily="34" charset="0"/>
              </a:rPr>
              <a:t>B. cinerea </a:t>
            </a:r>
            <a:r>
              <a:rPr lang="en-US" sz="1200" dirty="0">
                <a:latin typeface="Arial" panose="020B0604020202020204" pitchFamily="34" charset="0"/>
                <a:ea typeface="Calibri" panose="020F0502020204030204" pitchFamily="34" charset="0"/>
                <a:cs typeface="Arial" panose="020B0604020202020204" pitchFamily="34" charset="0"/>
              </a:rPr>
              <a:t>transcript, from Bcin01g00170.  Panel b is an example plot of p-values for all </a:t>
            </a:r>
            <a:r>
              <a:rPr lang="en-US" sz="1200" i="1" dirty="0">
                <a:latin typeface="Arial" panose="020B0604020202020204" pitchFamily="34" charset="0"/>
                <a:ea typeface="Calibri" panose="020F0502020204030204" pitchFamily="34" charset="0"/>
                <a:cs typeface="Arial" panose="020B0604020202020204" pitchFamily="34" charset="0"/>
              </a:rPr>
              <a:t>B. cinerea </a:t>
            </a:r>
            <a:r>
              <a:rPr lang="en-US" sz="1200" dirty="0">
                <a:latin typeface="Arial" panose="020B0604020202020204" pitchFamily="34" charset="0"/>
                <a:ea typeface="Calibri" panose="020F0502020204030204" pitchFamily="34" charset="0"/>
                <a:cs typeface="Arial" panose="020B0604020202020204" pitchFamily="34" charset="0"/>
              </a:rPr>
              <a:t>SNP associations to a single </a:t>
            </a:r>
            <a:r>
              <a:rPr lang="en-US" sz="1200" i="1" dirty="0">
                <a:latin typeface="Arial" panose="020B0604020202020204" pitchFamily="34" charset="0"/>
                <a:ea typeface="Calibri" panose="020F0502020204030204" pitchFamily="34" charset="0"/>
                <a:cs typeface="Arial" panose="020B0604020202020204" pitchFamily="34" charset="0"/>
              </a:rPr>
              <a:t>A. thaliana </a:t>
            </a:r>
            <a:r>
              <a:rPr lang="en-US" sz="1200" dirty="0">
                <a:latin typeface="Arial" panose="020B0604020202020204" pitchFamily="34" charset="0"/>
                <a:ea typeface="Calibri" panose="020F0502020204030204" pitchFamily="34" charset="0"/>
                <a:cs typeface="Arial" panose="020B0604020202020204" pitchFamily="34" charset="0"/>
              </a:rPr>
              <a:t>transcript, from AT1G01010. Dashed line indicates significance at p = 0.01. </a:t>
            </a:r>
          </a:p>
        </p:txBody>
      </p:sp>
      <p:cxnSp>
        <p:nvCxnSpPr>
          <p:cNvPr id="27" name="Straight Connector 26">
            <a:extLst>
              <a:ext uri="{FF2B5EF4-FFF2-40B4-BE49-F238E27FC236}">
                <a16:creationId xmlns:a16="http://schemas.microsoft.com/office/drawing/2014/main" id="{974C8FE4-D68E-456F-8497-F280EB8B8469}"/>
              </a:ext>
            </a:extLst>
          </p:cNvPr>
          <p:cNvCxnSpPr>
            <a:cxnSpLocks/>
          </p:cNvCxnSpPr>
          <p:nvPr/>
        </p:nvCxnSpPr>
        <p:spPr>
          <a:xfrm>
            <a:off x="491678" y="3099618"/>
            <a:ext cx="2907792" cy="0"/>
          </a:xfrm>
          <a:prstGeom prst="line">
            <a:avLst/>
          </a:prstGeom>
          <a:ln>
            <a:solidFill>
              <a:schemeClr val="bg1">
                <a:lumMod val="50000"/>
              </a:schemeClr>
            </a:solidFill>
            <a:prstDash val="dash"/>
          </a:ln>
        </p:spPr>
        <p:style>
          <a:lnRef idx="2">
            <a:schemeClr val="dk1"/>
          </a:lnRef>
          <a:fillRef idx="0">
            <a:schemeClr val="dk1"/>
          </a:fillRef>
          <a:effectRef idx="1">
            <a:schemeClr val="dk1"/>
          </a:effectRef>
          <a:fontRef idx="minor">
            <a:schemeClr val="tx1"/>
          </a:fontRef>
        </p:style>
      </p:cxnSp>
      <p:cxnSp>
        <p:nvCxnSpPr>
          <p:cNvPr id="35" name="Straight Connector 34">
            <a:extLst>
              <a:ext uri="{FF2B5EF4-FFF2-40B4-BE49-F238E27FC236}">
                <a16:creationId xmlns:a16="http://schemas.microsoft.com/office/drawing/2014/main" id="{9C5F943D-A191-4C35-B215-3AC869ECB418}"/>
              </a:ext>
            </a:extLst>
          </p:cNvPr>
          <p:cNvCxnSpPr>
            <a:cxnSpLocks/>
          </p:cNvCxnSpPr>
          <p:nvPr/>
        </p:nvCxnSpPr>
        <p:spPr>
          <a:xfrm>
            <a:off x="491678" y="926862"/>
            <a:ext cx="2907792" cy="0"/>
          </a:xfrm>
          <a:prstGeom prst="line">
            <a:avLst/>
          </a:prstGeom>
          <a:ln>
            <a:solidFill>
              <a:schemeClr val="bg1">
                <a:lumMod val="50000"/>
              </a:schemeClr>
            </a:solidFill>
            <a:prstDash val="dash"/>
          </a:ln>
        </p:spPr>
        <p:style>
          <a:lnRef idx="2">
            <a:schemeClr val="dk1"/>
          </a:lnRef>
          <a:fillRef idx="0">
            <a:schemeClr val="dk1"/>
          </a:fillRef>
          <a:effectRef idx="1">
            <a:schemeClr val="dk1"/>
          </a:effectRef>
          <a:fontRef idx="minor">
            <a:schemeClr val="tx1"/>
          </a:fontRef>
        </p:style>
      </p:cxnSp>
      <p:sp>
        <p:nvSpPr>
          <p:cNvPr id="28" name="TextBox 27">
            <a:extLst>
              <a:ext uri="{FF2B5EF4-FFF2-40B4-BE49-F238E27FC236}">
                <a16:creationId xmlns:a16="http://schemas.microsoft.com/office/drawing/2014/main" id="{9024710A-2339-4EDA-9DB7-0A1EF10A9B9F}"/>
              </a:ext>
            </a:extLst>
          </p:cNvPr>
          <p:cNvSpPr txBox="1"/>
          <p:nvPr/>
        </p:nvSpPr>
        <p:spPr>
          <a:xfrm>
            <a:off x="641109" y="3902456"/>
            <a:ext cx="3127779"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1      2     3    4    5    6    7    8   9   10 11 12 13 14 15 16 17 18 </a:t>
            </a:r>
          </a:p>
        </p:txBody>
      </p:sp>
    </p:spTree>
    <p:extLst>
      <p:ext uri="{BB962C8B-B14F-4D97-AF65-F5344CB8AC3E}">
        <p14:creationId xmlns:p14="http://schemas.microsoft.com/office/powerpoint/2010/main" val="2374706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09A035-8315-4495-8722-5C21CA50A0DB}"/>
              </a:ext>
            </a:extLst>
          </p:cNvPr>
          <p:cNvSpPr txBox="1"/>
          <p:nvPr/>
        </p:nvSpPr>
        <p:spPr>
          <a:xfrm>
            <a:off x="169619" y="-47655"/>
            <a:ext cx="31290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a:t>
            </a:r>
          </a:p>
        </p:txBody>
      </p:sp>
      <p:sp>
        <p:nvSpPr>
          <p:cNvPr id="12" name="TextBox 11">
            <a:extLst>
              <a:ext uri="{FF2B5EF4-FFF2-40B4-BE49-F238E27FC236}">
                <a16:creationId xmlns:a16="http://schemas.microsoft.com/office/drawing/2014/main" id="{5DD2D15E-6CE7-4D5B-B5F6-5BC214320859}"/>
              </a:ext>
            </a:extLst>
          </p:cNvPr>
          <p:cNvSpPr txBox="1"/>
          <p:nvPr/>
        </p:nvSpPr>
        <p:spPr>
          <a:xfrm>
            <a:off x="764826" y="3867925"/>
            <a:ext cx="541484"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b. </a:t>
            </a:r>
          </a:p>
        </p:txBody>
      </p:sp>
      <p:sp>
        <p:nvSpPr>
          <p:cNvPr id="13" name="TextBox 12">
            <a:extLst>
              <a:ext uri="{FF2B5EF4-FFF2-40B4-BE49-F238E27FC236}">
                <a16:creationId xmlns:a16="http://schemas.microsoft.com/office/drawing/2014/main" id="{BA3F00AE-698C-466E-8229-4495F108BBEB}"/>
              </a:ext>
            </a:extLst>
          </p:cNvPr>
          <p:cNvSpPr txBox="1"/>
          <p:nvPr/>
        </p:nvSpPr>
        <p:spPr>
          <a:xfrm rot="16200000">
            <a:off x="-1213602" y="1128705"/>
            <a:ext cx="266771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Gene Center Genomic Position (Mb)</a:t>
            </a:r>
          </a:p>
        </p:txBody>
      </p:sp>
      <p:grpSp>
        <p:nvGrpSpPr>
          <p:cNvPr id="33" name="Group 32">
            <a:extLst>
              <a:ext uri="{FF2B5EF4-FFF2-40B4-BE49-F238E27FC236}">
                <a16:creationId xmlns:a16="http://schemas.microsoft.com/office/drawing/2014/main" id="{CFA3DCE8-1BB0-4221-A104-842A419ABC99}"/>
              </a:ext>
            </a:extLst>
          </p:cNvPr>
          <p:cNvGrpSpPr/>
          <p:nvPr/>
        </p:nvGrpSpPr>
        <p:grpSpPr>
          <a:xfrm>
            <a:off x="76270" y="2925431"/>
            <a:ext cx="3382149" cy="2203177"/>
            <a:chOff x="28564" y="2469897"/>
            <a:chExt cx="3382149" cy="2203177"/>
          </a:xfrm>
        </p:grpSpPr>
        <p:pic>
          <p:nvPicPr>
            <p:cNvPr id="5" name="Picture 4">
              <a:extLst>
                <a:ext uri="{FF2B5EF4-FFF2-40B4-BE49-F238E27FC236}">
                  <a16:creationId xmlns:a16="http://schemas.microsoft.com/office/drawing/2014/main" id="{847772C8-15B5-4877-AA5A-630AB8171E87}"/>
                </a:ext>
              </a:extLst>
            </p:cNvPr>
            <p:cNvPicPr>
              <a:picLocks noChangeAspect="1"/>
            </p:cNvPicPr>
            <p:nvPr/>
          </p:nvPicPr>
          <p:blipFill rotWithShape="1">
            <a:blip r:embed="rId3">
              <a:extLst>
                <a:ext uri="{28A0092B-C50C-407E-A947-70E740481C1C}">
                  <a14:useLocalDpi xmlns:a14="http://schemas.microsoft.com/office/drawing/2010/main" val="0"/>
                </a:ext>
              </a:extLst>
            </a:blip>
            <a:srcRect l="7149" b="10314"/>
            <a:stretch/>
          </p:blipFill>
          <p:spPr>
            <a:xfrm>
              <a:off x="270350" y="2469897"/>
              <a:ext cx="3140363" cy="1866660"/>
            </a:xfrm>
            <a:prstGeom prst="rect">
              <a:avLst/>
            </a:prstGeom>
          </p:spPr>
        </p:pic>
        <p:sp>
          <p:nvSpPr>
            <p:cNvPr id="14" name="TextBox 13">
              <a:extLst>
                <a:ext uri="{FF2B5EF4-FFF2-40B4-BE49-F238E27FC236}">
                  <a16:creationId xmlns:a16="http://schemas.microsoft.com/office/drawing/2014/main" id="{A271F6ED-8F07-443B-B7A0-D36446A39390}"/>
                </a:ext>
              </a:extLst>
            </p:cNvPr>
            <p:cNvSpPr txBox="1"/>
            <p:nvPr/>
          </p:nvSpPr>
          <p:spPr>
            <a:xfrm>
              <a:off x="764826" y="4396075"/>
              <a:ext cx="2102307"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SNP Genomic Position (Mb)</a:t>
              </a:r>
            </a:p>
          </p:txBody>
        </p:sp>
        <p:grpSp>
          <p:nvGrpSpPr>
            <p:cNvPr id="22" name="Group 21">
              <a:extLst>
                <a:ext uri="{FF2B5EF4-FFF2-40B4-BE49-F238E27FC236}">
                  <a16:creationId xmlns:a16="http://schemas.microsoft.com/office/drawing/2014/main" id="{CCE1837A-9CA5-477E-9AF9-C74C87C20982}"/>
                </a:ext>
              </a:extLst>
            </p:cNvPr>
            <p:cNvGrpSpPr/>
            <p:nvPr/>
          </p:nvGrpSpPr>
          <p:grpSpPr>
            <a:xfrm>
              <a:off x="28564" y="2560938"/>
              <a:ext cx="342030" cy="1741992"/>
              <a:chOff x="28564" y="2560938"/>
              <a:chExt cx="342030" cy="1741992"/>
            </a:xfrm>
          </p:grpSpPr>
          <p:grpSp>
            <p:nvGrpSpPr>
              <p:cNvPr id="21" name="Group 20">
                <a:extLst>
                  <a:ext uri="{FF2B5EF4-FFF2-40B4-BE49-F238E27FC236}">
                    <a16:creationId xmlns:a16="http://schemas.microsoft.com/office/drawing/2014/main" id="{CF92C1FF-A802-4C69-8EEF-F2EFF1844C7E}"/>
                  </a:ext>
                </a:extLst>
              </p:cNvPr>
              <p:cNvGrpSpPr/>
              <p:nvPr/>
            </p:nvGrpSpPr>
            <p:grpSpPr>
              <a:xfrm>
                <a:off x="28564" y="2920897"/>
                <a:ext cx="342030" cy="991897"/>
                <a:chOff x="28564" y="2920897"/>
                <a:chExt cx="342030" cy="991897"/>
              </a:xfrm>
            </p:grpSpPr>
            <p:sp>
              <p:nvSpPr>
                <p:cNvPr id="17" name="TextBox 16">
                  <a:extLst>
                    <a:ext uri="{FF2B5EF4-FFF2-40B4-BE49-F238E27FC236}">
                      <a16:creationId xmlns:a16="http://schemas.microsoft.com/office/drawing/2014/main" id="{2EAA412F-0B87-455A-B6C2-2F199136E057}"/>
                    </a:ext>
                  </a:extLst>
                </p:cNvPr>
                <p:cNvSpPr txBox="1"/>
                <p:nvPr/>
              </p:nvSpPr>
              <p:spPr>
                <a:xfrm>
                  <a:off x="28564" y="2920897"/>
                  <a:ext cx="32573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30</a:t>
                  </a:r>
                </a:p>
              </p:txBody>
            </p:sp>
            <p:sp>
              <p:nvSpPr>
                <p:cNvPr id="19" name="TextBox 18">
                  <a:extLst>
                    <a:ext uri="{FF2B5EF4-FFF2-40B4-BE49-F238E27FC236}">
                      <a16:creationId xmlns:a16="http://schemas.microsoft.com/office/drawing/2014/main" id="{DF176C33-11EA-4C67-83A9-21C398474AE6}"/>
                    </a:ext>
                  </a:extLst>
                </p:cNvPr>
                <p:cNvSpPr txBox="1"/>
                <p:nvPr/>
              </p:nvSpPr>
              <p:spPr>
                <a:xfrm>
                  <a:off x="44864" y="3666573"/>
                  <a:ext cx="32573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10</a:t>
                  </a:r>
                </a:p>
              </p:txBody>
            </p:sp>
          </p:grpSp>
          <p:grpSp>
            <p:nvGrpSpPr>
              <p:cNvPr id="4" name="Group 3">
                <a:extLst>
                  <a:ext uri="{FF2B5EF4-FFF2-40B4-BE49-F238E27FC236}">
                    <a16:creationId xmlns:a16="http://schemas.microsoft.com/office/drawing/2014/main" id="{322F4FB8-0DF5-4C1D-8D00-51F405C9F240}"/>
                  </a:ext>
                </a:extLst>
              </p:cNvPr>
              <p:cNvGrpSpPr/>
              <p:nvPr/>
            </p:nvGrpSpPr>
            <p:grpSpPr>
              <a:xfrm>
                <a:off x="28564" y="2560938"/>
                <a:ext cx="342030" cy="1741992"/>
                <a:chOff x="28564" y="2560938"/>
                <a:chExt cx="342030" cy="1741992"/>
              </a:xfrm>
            </p:grpSpPr>
            <p:sp>
              <p:nvSpPr>
                <p:cNvPr id="3" name="TextBox 2">
                  <a:extLst>
                    <a:ext uri="{FF2B5EF4-FFF2-40B4-BE49-F238E27FC236}">
                      <a16:creationId xmlns:a16="http://schemas.microsoft.com/office/drawing/2014/main" id="{9D34BA64-80AE-4904-ACF8-B90A6C61FCFA}"/>
                    </a:ext>
                  </a:extLst>
                </p:cNvPr>
                <p:cNvSpPr txBox="1"/>
                <p:nvPr/>
              </p:nvSpPr>
              <p:spPr>
                <a:xfrm>
                  <a:off x="28564" y="2560938"/>
                  <a:ext cx="32573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40</a:t>
                  </a:r>
                </a:p>
              </p:txBody>
            </p:sp>
            <p:sp>
              <p:nvSpPr>
                <p:cNvPr id="18" name="TextBox 17">
                  <a:extLst>
                    <a:ext uri="{FF2B5EF4-FFF2-40B4-BE49-F238E27FC236}">
                      <a16:creationId xmlns:a16="http://schemas.microsoft.com/office/drawing/2014/main" id="{D4494161-9395-4D75-B5B2-3B3CA57E5DE1}"/>
                    </a:ext>
                  </a:extLst>
                </p:cNvPr>
                <p:cNvSpPr txBox="1"/>
                <p:nvPr/>
              </p:nvSpPr>
              <p:spPr>
                <a:xfrm>
                  <a:off x="44864" y="3293735"/>
                  <a:ext cx="32573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20</a:t>
                  </a:r>
                </a:p>
              </p:txBody>
            </p:sp>
            <p:sp>
              <p:nvSpPr>
                <p:cNvPr id="20" name="TextBox 19">
                  <a:extLst>
                    <a:ext uri="{FF2B5EF4-FFF2-40B4-BE49-F238E27FC236}">
                      <a16:creationId xmlns:a16="http://schemas.microsoft.com/office/drawing/2014/main" id="{F999AF85-7FCD-4CD4-A151-81ADC3062943}"/>
                    </a:ext>
                  </a:extLst>
                </p:cNvPr>
                <p:cNvSpPr txBox="1"/>
                <p:nvPr/>
              </p:nvSpPr>
              <p:spPr>
                <a:xfrm>
                  <a:off x="94286" y="4056709"/>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0</a:t>
                  </a:r>
                </a:p>
              </p:txBody>
            </p:sp>
          </p:grpSp>
        </p:grpSp>
      </p:grpSp>
      <p:grpSp>
        <p:nvGrpSpPr>
          <p:cNvPr id="32" name="Group 31">
            <a:extLst>
              <a:ext uri="{FF2B5EF4-FFF2-40B4-BE49-F238E27FC236}">
                <a16:creationId xmlns:a16="http://schemas.microsoft.com/office/drawing/2014/main" id="{F99CF227-6AEE-4840-86F9-7CB2C2762517}"/>
              </a:ext>
            </a:extLst>
          </p:cNvPr>
          <p:cNvGrpSpPr/>
          <p:nvPr/>
        </p:nvGrpSpPr>
        <p:grpSpPr>
          <a:xfrm>
            <a:off x="100701" y="335739"/>
            <a:ext cx="3397086" cy="2211350"/>
            <a:chOff x="-2672" y="184667"/>
            <a:chExt cx="3397086" cy="2211350"/>
          </a:xfrm>
        </p:grpSpPr>
        <p:sp>
          <p:nvSpPr>
            <p:cNvPr id="2" name="TextBox 1">
              <a:extLst>
                <a:ext uri="{FF2B5EF4-FFF2-40B4-BE49-F238E27FC236}">
                  <a16:creationId xmlns:a16="http://schemas.microsoft.com/office/drawing/2014/main" id="{EFD78830-D39A-456F-BAFB-D7C7CFC5BC09}"/>
                </a:ext>
              </a:extLst>
            </p:cNvPr>
            <p:cNvSpPr txBox="1"/>
            <p:nvPr/>
          </p:nvSpPr>
          <p:spPr>
            <a:xfrm>
              <a:off x="274649" y="1960285"/>
              <a:ext cx="3119765" cy="276999"/>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0                10               20               30               40</a:t>
              </a:r>
              <a:r>
                <a:rPr lang="en-US" sz="1200" dirty="0">
                  <a:latin typeface="Arial" panose="020B0604020202020204" pitchFamily="34" charset="0"/>
                  <a:cs typeface="Arial" panose="020B0604020202020204" pitchFamily="34" charset="0"/>
                </a:rPr>
                <a:t> </a:t>
              </a:r>
            </a:p>
          </p:txBody>
        </p:sp>
        <p:grpSp>
          <p:nvGrpSpPr>
            <p:cNvPr id="31" name="Group 30">
              <a:extLst>
                <a:ext uri="{FF2B5EF4-FFF2-40B4-BE49-F238E27FC236}">
                  <a16:creationId xmlns:a16="http://schemas.microsoft.com/office/drawing/2014/main" id="{B2FBB480-FA14-4E22-88B2-BA008F8B3647}"/>
                </a:ext>
              </a:extLst>
            </p:cNvPr>
            <p:cNvGrpSpPr/>
            <p:nvPr/>
          </p:nvGrpSpPr>
          <p:grpSpPr>
            <a:xfrm>
              <a:off x="-2672" y="184667"/>
              <a:ext cx="3384821" cy="2211350"/>
              <a:chOff x="-2672" y="184667"/>
              <a:chExt cx="3384821" cy="2211350"/>
            </a:xfrm>
          </p:grpSpPr>
          <p:pic>
            <p:nvPicPr>
              <p:cNvPr id="11" name="Picture 10">
                <a:extLst>
                  <a:ext uri="{FF2B5EF4-FFF2-40B4-BE49-F238E27FC236}">
                    <a16:creationId xmlns:a16="http://schemas.microsoft.com/office/drawing/2014/main" id="{3929169C-6612-4997-BC4B-5218946A2C2B}"/>
                  </a:ext>
                </a:extLst>
              </p:cNvPr>
              <p:cNvPicPr>
                <a:picLocks noChangeAspect="1"/>
              </p:cNvPicPr>
              <p:nvPr/>
            </p:nvPicPr>
            <p:blipFill rotWithShape="1">
              <a:blip r:embed="rId4">
                <a:extLst>
                  <a:ext uri="{28A0092B-C50C-407E-A947-70E740481C1C}">
                    <a14:useLocalDpi xmlns:a14="http://schemas.microsoft.com/office/drawing/2010/main" val="0"/>
                  </a:ext>
                </a:extLst>
              </a:blip>
              <a:srcRect l="6348" b="10314"/>
              <a:stretch/>
            </p:blipFill>
            <p:spPr>
              <a:xfrm>
                <a:off x="214684" y="184667"/>
                <a:ext cx="3167465" cy="1866660"/>
              </a:xfrm>
              <a:prstGeom prst="rect">
                <a:avLst/>
              </a:prstGeom>
            </p:spPr>
          </p:pic>
          <p:sp>
            <p:nvSpPr>
              <p:cNvPr id="16" name="TextBox 15">
                <a:extLst>
                  <a:ext uri="{FF2B5EF4-FFF2-40B4-BE49-F238E27FC236}">
                    <a16:creationId xmlns:a16="http://schemas.microsoft.com/office/drawing/2014/main" id="{B0DE8D9C-95E4-4E60-8299-59D83326F808}"/>
                  </a:ext>
                </a:extLst>
              </p:cNvPr>
              <p:cNvSpPr txBox="1"/>
              <p:nvPr/>
            </p:nvSpPr>
            <p:spPr>
              <a:xfrm>
                <a:off x="764826" y="2119018"/>
                <a:ext cx="2102307"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SNP Genomic Position (Mb)</a:t>
                </a:r>
              </a:p>
            </p:txBody>
          </p:sp>
          <p:grpSp>
            <p:nvGrpSpPr>
              <p:cNvPr id="23" name="Group 22">
                <a:extLst>
                  <a:ext uri="{FF2B5EF4-FFF2-40B4-BE49-F238E27FC236}">
                    <a16:creationId xmlns:a16="http://schemas.microsoft.com/office/drawing/2014/main" id="{47CB4625-F722-43E3-B2C9-1096743A436C}"/>
                  </a:ext>
                </a:extLst>
              </p:cNvPr>
              <p:cNvGrpSpPr/>
              <p:nvPr/>
            </p:nvGrpSpPr>
            <p:grpSpPr>
              <a:xfrm>
                <a:off x="-2672" y="288729"/>
                <a:ext cx="332504" cy="1741992"/>
                <a:chOff x="28564" y="2560938"/>
                <a:chExt cx="332504" cy="1741992"/>
              </a:xfrm>
            </p:grpSpPr>
            <p:grpSp>
              <p:nvGrpSpPr>
                <p:cNvPr id="24" name="Group 23">
                  <a:extLst>
                    <a:ext uri="{FF2B5EF4-FFF2-40B4-BE49-F238E27FC236}">
                      <a16:creationId xmlns:a16="http://schemas.microsoft.com/office/drawing/2014/main" id="{BA461358-FA92-4064-BEEA-BCDBD6AA4F44}"/>
                    </a:ext>
                  </a:extLst>
                </p:cNvPr>
                <p:cNvGrpSpPr/>
                <p:nvPr/>
              </p:nvGrpSpPr>
              <p:grpSpPr>
                <a:xfrm>
                  <a:off x="28564" y="2920897"/>
                  <a:ext cx="332504" cy="991897"/>
                  <a:chOff x="28564" y="2920897"/>
                  <a:chExt cx="332504" cy="991897"/>
                </a:xfrm>
              </p:grpSpPr>
              <p:sp>
                <p:nvSpPr>
                  <p:cNvPr id="29" name="TextBox 28">
                    <a:extLst>
                      <a:ext uri="{FF2B5EF4-FFF2-40B4-BE49-F238E27FC236}">
                        <a16:creationId xmlns:a16="http://schemas.microsoft.com/office/drawing/2014/main" id="{150123EB-D7B4-4465-975C-AFAEA7C1F8C1}"/>
                      </a:ext>
                    </a:extLst>
                  </p:cNvPr>
                  <p:cNvSpPr txBox="1"/>
                  <p:nvPr/>
                </p:nvSpPr>
                <p:spPr>
                  <a:xfrm>
                    <a:off x="28564" y="2920897"/>
                    <a:ext cx="32573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30</a:t>
                    </a:r>
                  </a:p>
                </p:txBody>
              </p:sp>
              <p:sp>
                <p:nvSpPr>
                  <p:cNvPr id="30" name="TextBox 29">
                    <a:extLst>
                      <a:ext uri="{FF2B5EF4-FFF2-40B4-BE49-F238E27FC236}">
                        <a16:creationId xmlns:a16="http://schemas.microsoft.com/office/drawing/2014/main" id="{00C94789-DC41-40CC-B2F1-CF65C650E1B3}"/>
                      </a:ext>
                    </a:extLst>
                  </p:cNvPr>
                  <p:cNvSpPr txBox="1"/>
                  <p:nvPr/>
                </p:nvSpPr>
                <p:spPr>
                  <a:xfrm>
                    <a:off x="35338" y="3666573"/>
                    <a:ext cx="32573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10</a:t>
                    </a:r>
                  </a:p>
                </p:txBody>
              </p:sp>
            </p:grpSp>
            <p:grpSp>
              <p:nvGrpSpPr>
                <p:cNvPr id="25" name="Group 24">
                  <a:extLst>
                    <a:ext uri="{FF2B5EF4-FFF2-40B4-BE49-F238E27FC236}">
                      <a16:creationId xmlns:a16="http://schemas.microsoft.com/office/drawing/2014/main" id="{27847038-A22A-4564-8CCD-8227CD3E57B8}"/>
                    </a:ext>
                  </a:extLst>
                </p:cNvPr>
                <p:cNvGrpSpPr/>
                <p:nvPr/>
              </p:nvGrpSpPr>
              <p:grpSpPr>
                <a:xfrm>
                  <a:off x="28564" y="2560938"/>
                  <a:ext cx="332504" cy="1741992"/>
                  <a:chOff x="28564" y="2560938"/>
                  <a:chExt cx="332504" cy="1741992"/>
                </a:xfrm>
              </p:grpSpPr>
              <p:sp>
                <p:nvSpPr>
                  <p:cNvPr id="26" name="TextBox 25">
                    <a:extLst>
                      <a:ext uri="{FF2B5EF4-FFF2-40B4-BE49-F238E27FC236}">
                        <a16:creationId xmlns:a16="http://schemas.microsoft.com/office/drawing/2014/main" id="{FB2AE0AC-1206-4991-BDEA-778EEDB46CA7}"/>
                      </a:ext>
                    </a:extLst>
                  </p:cNvPr>
                  <p:cNvSpPr txBox="1"/>
                  <p:nvPr/>
                </p:nvSpPr>
                <p:spPr>
                  <a:xfrm>
                    <a:off x="28564" y="2560938"/>
                    <a:ext cx="32573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40</a:t>
                    </a:r>
                  </a:p>
                </p:txBody>
              </p:sp>
              <p:sp>
                <p:nvSpPr>
                  <p:cNvPr id="27" name="TextBox 26">
                    <a:extLst>
                      <a:ext uri="{FF2B5EF4-FFF2-40B4-BE49-F238E27FC236}">
                        <a16:creationId xmlns:a16="http://schemas.microsoft.com/office/drawing/2014/main" id="{E6A2AAE1-7D8E-4D81-9491-2D4FE24A9C3F}"/>
                      </a:ext>
                    </a:extLst>
                  </p:cNvPr>
                  <p:cNvSpPr txBox="1"/>
                  <p:nvPr/>
                </p:nvSpPr>
                <p:spPr>
                  <a:xfrm>
                    <a:off x="35338" y="3293735"/>
                    <a:ext cx="32573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20</a:t>
                    </a:r>
                  </a:p>
                </p:txBody>
              </p:sp>
              <p:sp>
                <p:nvSpPr>
                  <p:cNvPr id="28" name="TextBox 27">
                    <a:extLst>
                      <a:ext uri="{FF2B5EF4-FFF2-40B4-BE49-F238E27FC236}">
                        <a16:creationId xmlns:a16="http://schemas.microsoft.com/office/drawing/2014/main" id="{029241EB-B024-4C7A-A56A-A08940E0A17D}"/>
                      </a:ext>
                    </a:extLst>
                  </p:cNvPr>
                  <p:cNvSpPr txBox="1"/>
                  <p:nvPr/>
                </p:nvSpPr>
                <p:spPr>
                  <a:xfrm>
                    <a:off x="94286" y="4056709"/>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0</a:t>
                    </a:r>
                  </a:p>
                </p:txBody>
              </p:sp>
            </p:grpSp>
          </p:grpSp>
        </p:grpSp>
      </p:grpSp>
      <p:sp>
        <p:nvSpPr>
          <p:cNvPr id="34" name="TextBox 33">
            <a:extLst>
              <a:ext uri="{FF2B5EF4-FFF2-40B4-BE49-F238E27FC236}">
                <a16:creationId xmlns:a16="http://schemas.microsoft.com/office/drawing/2014/main" id="{3F832808-6484-4BCA-9690-98B15F96B238}"/>
              </a:ext>
            </a:extLst>
          </p:cNvPr>
          <p:cNvSpPr txBox="1"/>
          <p:nvPr/>
        </p:nvSpPr>
        <p:spPr>
          <a:xfrm rot="16200000">
            <a:off x="-1228430" y="3720262"/>
            <a:ext cx="266771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Gene Center Genomic Position (Mb)</a:t>
            </a:r>
          </a:p>
        </p:txBody>
      </p:sp>
      <p:sp>
        <p:nvSpPr>
          <p:cNvPr id="35" name="TextBox 34">
            <a:extLst>
              <a:ext uri="{FF2B5EF4-FFF2-40B4-BE49-F238E27FC236}">
                <a16:creationId xmlns:a16="http://schemas.microsoft.com/office/drawing/2014/main" id="{7AC54B9B-41F1-4729-9934-539574B37A3B}"/>
              </a:ext>
            </a:extLst>
          </p:cNvPr>
          <p:cNvSpPr txBox="1"/>
          <p:nvPr/>
        </p:nvSpPr>
        <p:spPr>
          <a:xfrm>
            <a:off x="161869" y="2561281"/>
            <a:ext cx="31290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a:t>
            </a:r>
          </a:p>
        </p:txBody>
      </p:sp>
      <p:sp>
        <p:nvSpPr>
          <p:cNvPr id="36" name="Rectangle 35">
            <a:extLst>
              <a:ext uri="{FF2B5EF4-FFF2-40B4-BE49-F238E27FC236}">
                <a16:creationId xmlns:a16="http://schemas.microsoft.com/office/drawing/2014/main" id="{31E472A9-6071-45EA-8A8B-D19561C359F3}"/>
              </a:ext>
            </a:extLst>
          </p:cNvPr>
          <p:cNvSpPr/>
          <p:nvPr/>
        </p:nvSpPr>
        <p:spPr>
          <a:xfrm>
            <a:off x="-43264" y="5183799"/>
            <a:ext cx="3429000" cy="3046988"/>
          </a:xfrm>
          <a:prstGeom prst="rect">
            <a:avLst/>
          </a:prstGeom>
        </p:spPr>
        <p:txBody>
          <a:bodyPr>
            <a:spAutoFit/>
          </a:bodyPr>
          <a:lstStyle/>
          <a:p>
            <a:r>
              <a:rPr lang="en-US" sz="1200" b="1" dirty="0">
                <a:latin typeface="Arial" panose="020B0604020202020204" pitchFamily="34" charset="0"/>
                <a:cs typeface="Arial" panose="020B0604020202020204" pitchFamily="34" charset="0"/>
              </a:rPr>
              <a:t>Figure 2. </a:t>
            </a:r>
            <a:r>
              <a:rPr lang="en-US" sz="1200" b="1" i="1" dirty="0">
                <a:latin typeface="Arial" panose="020B0604020202020204" pitchFamily="34" charset="0"/>
                <a:cs typeface="Arial" panose="020B0604020202020204" pitchFamily="34" charset="0"/>
              </a:rPr>
              <a:t>cis</a:t>
            </a:r>
            <a:r>
              <a:rPr lang="en-US" sz="1200" b="1" dirty="0">
                <a:latin typeface="Arial" panose="020B0604020202020204" pitchFamily="34" charset="0"/>
                <a:cs typeface="Arial" panose="020B0604020202020204" pitchFamily="34" charset="0"/>
              </a:rPr>
              <a:t>-diagonal plot comparing </a:t>
            </a:r>
            <a:r>
              <a:rPr lang="en-US" sz="1200" b="1" i="1" dirty="0">
                <a:latin typeface="Arial" panose="020B0604020202020204" pitchFamily="34" charset="0"/>
                <a:cs typeface="Arial" panose="020B0604020202020204" pitchFamily="34" charset="0"/>
              </a:rPr>
              <a:t>B. cinerea</a:t>
            </a:r>
            <a:r>
              <a:rPr lang="en-US" sz="1200" b="1" dirty="0">
                <a:latin typeface="Arial" panose="020B0604020202020204" pitchFamily="34" charset="0"/>
                <a:cs typeface="Arial" panose="020B0604020202020204" pitchFamily="34" charset="0"/>
              </a:rPr>
              <a:t> gene center to position of top associated SNP, for all 9,284 transcripts</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 mapped to the </a:t>
            </a:r>
            <a:r>
              <a:rPr lang="en-US" sz="1200" b="1" i="1" dirty="0">
                <a:latin typeface="Arial" panose="020B0604020202020204" pitchFamily="34" charset="0"/>
                <a:cs typeface="Arial" panose="020B0604020202020204" pitchFamily="34" charset="0"/>
              </a:rPr>
              <a:t>B. cinerea</a:t>
            </a:r>
            <a:r>
              <a:rPr lang="en-US" sz="1200" b="1" dirty="0">
                <a:latin typeface="Arial" panose="020B0604020202020204" pitchFamily="34" charset="0"/>
                <a:cs typeface="Arial" panose="020B0604020202020204" pitchFamily="34" charset="0"/>
              </a:rPr>
              <a:t> genome. </a:t>
            </a:r>
            <a:r>
              <a:rPr lang="en-US" sz="1200" dirty="0">
                <a:latin typeface="Arial" panose="020B0604020202020204" pitchFamily="34" charset="0"/>
                <a:cs typeface="Arial" panose="020B0604020202020204" pitchFamily="34" charset="0"/>
              </a:rPr>
              <a:t>We retained only the SNPs with highest probability (lowest p-value) of significant effect on expression for each transcript . Panel a depicts the single top SNP per transcript. Panel b depicts the top 10 SNPs per transcript. The </a:t>
            </a:r>
            <a:r>
              <a:rPr lang="en-US" sz="1200" i="1" dirty="0">
                <a:latin typeface="Arial" panose="020B0604020202020204" pitchFamily="34" charset="0"/>
                <a:cs typeface="Arial" panose="020B0604020202020204" pitchFamily="34" charset="0"/>
              </a:rPr>
              <a:t>18 B. cinerea</a:t>
            </a:r>
            <a:r>
              <a:rPr lang="en-US" sz="1200" dirty="0">
                <a:latin typeface="Arial" panose="020B0604020202020204" pitchFamily="34" charset="0"/>
                <a:cs typeface="Arial" panose="020B0604020202020204" pitchFamily="34" charset="0"/>
              </a:rPr>
              <a:t> chromosomes are delimited by red bars along the x-axis, and positions indicate individual SNPs. The y-axis depicts the same chromosome alignment, but positions are the center of each mapped transcript. Vertical striping of SNP  positions indicates genomic locations of putative</a:t>
            </a:r>
            <a:r>
              <a:rPr lang="en-US" sz="1200" i="1" dirty="0">
                <a:latin typeface="Arial" panose="020B0604020202020204" pitchFamily="34" charset="0"/>
                <a:cs typeface="Arial" panose="020B0604020202020204" pitchFamily="34" charset="0"/>
              </a:rPr>
              <a:t> trans</a:t>
            </a:r>
            <a:r>
              <a:rPr lang="en-US" sz="1200" dirty="0">
                <a:latin typeface="Arial" panose="020B0604020202020204" pitchFamily="34" charset="0"/>
                <a:cs typeface="Arial" panose="020B0604020202020204" pitchFamily="34" charset="0"/>
              </a:rPr>
              <a:t>-eQTL hotspots.</a:t>
            </a:r>
          </a:p>
        </p:txBody>
      </p:sp>
      <p:sp>
        <p:nvSpPr>
          <p:cNvPr id="37" name="TextBox 36">
            <a:extLst>
              <a:ext uri="{FF2B5EF4-FFF2-40B4-BE49-F238E27FC236}">
                <a16:creationId xmlns:a16="http://schemas.microsoft.com/office/drawing/2014/main" id="{1BE8C6F6-47F9-4E58-9108-BEFA8799CBA9}"/>
              </a:ext>
            </a:extLst>
          </p:cNvPr>
          <p:cNvSpPr txBox="1"/>
          <p:nvPr/>
        </p:nvSpPr>
        <p:spPr>
          <a:xfrm>
            <a:off x="347406" y="4703347"/>
            <a:ext cx="3119765" cy="276999"/>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0                10               20               30               40</a:t>
            </a:r>
            <a:r>
              <a:rPr lang="en-US" sz="12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913696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E9D70B6-646D-4BCE-8A46-82088B21E50E}"/>
              </a:ext>
            </a:extLst>
          </p:cNvPr>
          <p:cNvPicPr>
            <a:picLocks noChangeAspect="1"/>
          </p:cNvPicPr>
          <p:nvPr/>
        </p:nvPicPr>
        <p:blipFill rotWithShape="1">
          <a:blip r:embed="rId3">
            <a:extLst>
              <a:ext uri="{28A0092B-C50C-407E-A947-70E740481C1C}">
                <a14:useLocalDpi xmlns:a14="http://schemas.microsoft.com/office/drawing/2010/main" val="0"/>
              </a:ext>
            </a:extLst>
          </a:blip>
          <a:srcRect b="10513"/>
          <a:stretch/>
        </p:blipFill>
        <p:spPr>
          <a:xfrm>
            <a:off x="0" y="2478328"/>
            <a:ext cx="6842371" cy="3768047"/>
          </a:xfrm>
          <a:prstGeom prst="rect">
            <a:avLst/>
          </a:prstGeom>
        </p:spPr>
      </p:pic>
      <p:sp>
        <p:nvSpPr>
          <p:cNvPr id="46" name="TextBox 45">
            <a:extLst>
              <a:ext uri="{FF2B5EF4-FFF2-40B4-BE49-F238E27FC236}">
                <a16:creationId xmlns:a16="http://schemas.microsoft.com/office/drawing/2014/main" id="{A52401B8-346C-4622-8C50-3ECA44C36A80}"/>
              </a:ext>
            </a:extLst>
          </p:cNvPr>
          <p:cNvSpPr txBox="1"/>
          <p:nvPr/>
        </p:nvSpPr>
        <p:spPr>
          <a:xfrm>
            <a:off x="52535" y="-23685"/>
            <a:ext cx="37702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a:t>
            </a:r>
          </a:p>
        </p:txBody>
      </p:sp>
      <p:sp>
        <p:nvSpPr>
          <p:cNvPr id="47" name="TextBox 46">
            <a:extLst>
              <a:ext uri="{FF2B5EF4-FFF2-40B4-BE49-F238E27FC236}">
                <a16:creationId xmlns:a16="http://schemas.microsoft.com/office/drawing/2014/main" id="{A1960769-64CA-4710-A4B1-159DAF11640F}"/>
              </a:ext>
            </a:extLst>
          </p:cNvPr>
          <p:cNvSpPr txBox="1"/>
          <p:nvPr/>
        </p:nvSpPr>
        <p:spPr>
          <a:xfrm>
            <a:off x="76750" y="2549429"/>
            <a:ext cx="37702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a:t>
            </a:r>
          </a:p>
        </p:txBody>
      </p:sp>
      <p:sp>
        <p:nvSpPr>
          <p:cNvPr id="4" name="TextBox 3">
            <a:extLst>
              <a:ext uri="{FF2B5EF4-FFF2-40B4-BE49-F238E27FC236}">
                <a16:creationId xmlns:a16="http://schemas.microsoft.com/office/drawing/2014/main" id="{2796A59D-C75B-4572-90F8-123591197FA2}"/>
              </a:ext>
            </a:extLst>
          </p:cNvPr>
          <p:cNvSpPr txBox="1"/>
          <p:nvPr/>
        </p:nvSpPr>
        <p:spPr>
          <a:xfrm>
            <a:off x="2644506" y="1782010"/>
            <a:ext cx="2020105"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Cluster Membership</a:t>
            </a:r>
          </a:p>
        </p:txBody>
      </p:sp>
      <p:grpSp>
        <p:nvGrpSpPr>
          <p:cNvPr id="6" name="Group 5">
            <a:extLst>
              <a:ext uri="{FF2B5EF4-FFF2-40B4-BE49-F238E27FC236}">
                <a16:creationId xmlns:a16="http://schemas.microsoft.com/office/drawing/2014/main" id="{5FEC1960-D703-4779-8253-A50E4E40BB63}"/>
              </a:ext>
            </a:extLst>
          </p:cNvPr>
          <p:cNvGrpSpPr/>
          <p:nvPr/>
        </p:nvGrpSpPr>
        <p:grpSpPr>
          <a:xfrm>
            <a:off x="302148" y="-25606"/>
            <a:ext cx="6582119" cy="2676621"/>
            <a:chOff x="302148" y="428341"/>
            <a:chExt cx="6582119" cy="2676621"/>
          </a:xfrm>
        </p:grpSpPr>
        <p:grpSp>
          <p:nvGrpSpPr>
            <p:cNvPr id="3" name="Group 2">
              <a:extLst>
                <a:ext uri="{FF2B5EF4-FFF2-40B4-BE49-F238E27FC236}">
                  <a16:creationId xmlns:a16="http://schemas.microsoft.com/office/drawing/2014/main" id="{BD5BE480-161D-4192-9AC3-CE07E4968AFE}"/>
                </a:ext>
              </a:extLst>
            </p:cNvPr>
            <p:cNvGrpSpPr/>
            <p:nvPr/>
          </p:nvGrpSpPr>
          <p:grpSpPr>
            <a:xfrm>
              <a:off x="302148" y="428341"/>
              <a:ext cx="6582119" cy="2676621"/>
              <a:chOff x="302148" y="428341"/>
              <a:chExt cx="6582119" cy="2676621"/>
            </a:xfrm>
          </p:grpSpPr>
          <p:pic>
            <p:nvPicPr>
              <p:cNvPr id="57" name="Picture 56">
                <a:extLst>
                  <a:ext uri="{FF2B5EF4-FFF2-40B4-BE49-F238E27FC236}">
                    <a16:creationId xmlns:a16="http://schemas.microsoft.com/office/drawing/2014/main" id="{4D1B682F-5523-4AEB-AC8D-02795845A56D}"/>
                  </a:ext>
                </a:extLst>
              </p:cNvPr>
              <p:cNvPicPr>
                <a:picLocks noChangeAspect="1"/>
              </p:cNvPicPr>
              <p:nvPr/>
            </p:nvPicPr>
            <p:blipFill rotWithShape="1">
              <a:blip r:embed="rId4">
                <a:extLst>
                  <a:ext uri="{28A0092B-C50C-407E-A947-70E740481C1C}">
                    <a14:useLocalDpi xmlns:a14="http://schemas.microsoft.com/office/drawing/2010/main" val="0"/>
                  </a:ext>
                </a:extLst>
              </a:blip>
              <a:srcRect l="4023" t="8420" b="8260"/>
              <a:stretch/>
            </p:blipFill>
            <p:spPr>
              <a:xfrm>
                <a:off x="302148" y="428341"/>
                <a:ext cx="6582119" cy="1904689"/>
              </a:xfrm>
              <a:prstGeom prst="rect">
                <a:avLst/>
              </a:prstGeom>
            </p:spPr>
          </p:pic>
          <p:grpSp>
            <p:nvGrpSpPr>
              <p:cNvPr id="2" name="Group 1">
                <a:extLst>
                  <a:ext uri="{FF2B5EF4-FFF2-40B4-BE49-F238E27FC236}">
                    <a16:creationId xmlns:a16="http://schemas.microsoft.com/office/drawing/2014/main" id="{62810F86-7384-4B43-97B1-5D2F69269D35}"/>
                  </a:ext>
                </a:extLst>
              </p:cNvPr>
              <p:cNvGrpSpPr/>
              <p:nvPr/>
            </p:nvGrpSpPr>
            <p:grpSpPr>
              <a:xfrm>
                <a:off x="435308" y="2323737"/>
                <a:ext cx="6120542" cy="780646"/>
                <a:chOff x="435308" y="2323737"/>
                <a:chExt cx="6120542" cy="780646"/>
              </a:xfrm>
            </p:grpSpPr>
            <p:grpSp>
              <p:nvGrpSpPr>
                <p:cNvPr id="23" name="Group 22">
                  <a:extLst>
                    <a:ext uri="{FF2B5EF4-FFF2-40B4-BE49-F238E27FC236}">
                      <a16:creationId xmlns:a16="http://schemas.microsoft.com/office/drawing/2014/main" id="{0631604A-8117-4808-807C-DBE9F26CC74B}"/>
                    </a:ext>
                  </a:extLst>
                </p:cNvPr>
                <p:cNvGrpSpPr/>
                <p:nvPr/>
              </p:nvGrpSpPr>
              <p:grpSpPr>
                <a:xfrm>
                  <a:off x="435308" y="2323737"/>
                  <a:ext cx="1059928" cy="198120"/>
                  <a:chOff x="435308" y="5516880"/>
                  <a:chExt cx="1059928" cy="198120"/>
                </a:xfrm>
              </p:grpSpPr>
              <p:cxnSp>
                <p:nvCxnSpPr>
                  <p:cNvPr id="18" name="Straight Connector 17">
                    <a:extLst>
                      <a:ext uri="{FF2B5EF4-FFF2-40B4-BE49-F238E27FC236}">
                        <a16:creationId xmlns:a16="http://schemas.microsoft.com/office/drawing/2014/main" id="{BE42C7C3-6C21-44B5-8BD3-1E917E00DB71}"/>
                      </a:ext>
                    </a:extLst>
                  </p:cNvPr>
                  <p:cNvCxnSpPr>
                    <a:cxnSpLocks/>
                  </p:cNvCxnSpPr>
                  <p:nvPr/>
                </p:nvCxnSpPr>
                <p:spPr>
                  <a:xfrm>
                    <a:off x="572027" y="5715000"/>
                    <a:ext cx="92038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5BC5D37-2D42-48AD-BD83-6FEFEE88EA3D}"/>
                      </a:ext>
                    </a:extLst>
                  </p:cNvPr>
                  <p:cNvCxnSpPr>
                    <a:cxnSpLocks/>
                  </p:cNvCxnSpPr>
                  <p:nvPr/>
                </p:nvCxnSpPr>
                <p:spPr>
                  <a:xfrm flipV="1">
                    <a:off x="1495236" y="5516880"/>
                    <a:ext cx="0" cy="1981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52D06D5-CDA3-408F-BA5E-E2E798E7BEB4}"/>
                      </a:ext>
                    </a:extLst>
                  </p:cNvPr>
                  <p:cNvCxnSpPr>
                    <a:cxnSpLocks/>
                  </p:cNvCxnSpPr>
                  <p:nvPr/>
                </p:nvCxnSpPr>
                <p:spPr>
                  <a:xfrm flipV="1">
                    <a:off x="435308" y="5516880"/>
                    <a:ext cx="0" cy="19812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9C31D53D-0C14-4763-8ED8-12AD8B39C843}"/>
                    </a:ext>
                  </a:extLst>
                </p:cNvPr>
                <p:cNvGrpSpPr/>
                <p:nvPr/>
              </p:nvGrpSpPr>
              <p:grpSpPr>
                <a:xfrm>
                  <a:off x="1526012" y="2323737"/>
                  <a:ext cx="102260" cy="198120"/>
                  <a:chOff x="561409" y="5516880"/>
                  <a:chExt cx="1412256" cy="198120"/>
                </a:xfrm>
              </p:grpSpPr>
              <p:cxnSp>
                <p:nvCxnSpPr>
                  <p:cNvPr id="25" name="Straight Connector 24">
                    <a:extLst>
                      <a:ext uri="{FF2B5EF4-FFF2-40B4-BE49-F238E27FC236}">
                        <a16:creationId xmlns:a16="http://schemas.microsoft.com/office/drawing/2014/main" id="{16DAE14C-67AE-4821-B92A-D149623024B3}"/>
                      </a:ext>
                    </a:extLst>
                  </p:cNvPr>
                  <p:cNvCxnSpPr>
                    <a:cxnSpLocks/>
                  </p:cNvCxnSpPr>
                  <p:nvPr/>
                </p:nvCxnSpPr>
                <p:spPr>
                  <a:xfrm>
                    <a:off x="561409" y="5715000"/>
                    <a:ext cx="14122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F1D2B91-0E09-4B4A-AFC6-338AEA88A6FA}"/>
                      </a:ext>
                    </a:extLst>
                  </p:cNvPr>
                  <p:cNvCxnSpPr>
                    <a:cxnSpLocks/>
                  </p:cNvCxnSpPr>
                  <p:nvPr/>
                </p:nvCxnSpPr>
                <p:spPr>
                  <a:xfrm flipV="1">
                    <a:off x="1973665" y="5516880"/>
                    <a:ext cx="0" cy="1981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F749500-6BB5-40FC-BF5C-FA417F4C56BC}"/>
                      </a:ext>
                    </a:extLst>
                  </p:cNvPr>
                  <p:cNvCxnSpPr>
                    <a:cxnSpLocks/>
                  </p:cNvCxnSpPr>
                  <p:nvPr/>
                </p:nvCxnSpPr>
                <p:spPr>
                  <a:xfrm flipV="1">
                    <a:off x="561409" y="5516880"/>
                    <a:ext cx="0" cy="19812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014944E1-01C1-4E18-A10F-77DA4D4DC343}"/>
                    </a:ext>
                  </a:extLst>
                </p:cNvPr>
                <p:cNvGrpSpPr/>
                <p:nvPr/>
              </p:nvGrpSpPr>
              <p:grpSpPr>
                <a:xfrm>
                  <a:off x="1656226" y="2323737"/>
                  <a:ext cx="738667" cy="198120"/>
                  <a:chOff x="430131" y="5516880"/>
                  <a:chExt cx="1073817" cy="198120"/>
                </a:xfrm>
              </p:grpSpPr>
              <p:cxnSp>
                <p:nvCxnSpPr>
                  <p:cNvPr id="29" name="Straight Connector 28">
                    <a:extLst>
                      <a:ext uri="{FF2B5EF4-FFF2-40B4-BE49-F238E27FC236}">
                        <a16:creationId xmlns:a16="http://schemas.microsoft.com/office/drawing/2014/main" id="{E73B4DD8-AAC9-4069-BC83-875D361BC34A}"/>
                      </a:ext>
                    </a:extLst>
                  </p:cNvPr>
                  <p:cNvCxnSpPr>
                    <a:cxnSpLocks/>
                  </p:cNvCxnSpPr>
                  <p:nvPr/>
                </p:nvCxnSpPr>
                <p:spPr>
                  <a:xfrm>
                    <a:off x="430131" y="5715000"/>
                    <a:ext cx="107381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D7E972B-8A7E-4375-B0C6-82A6B9EE4B5F}"/>
                      </a:ext>
                    </a:extLst>
                  </p:cNvPr>
                  <p:cNvCxnSpPr>
                    <a:cxnSpLocks/>
                  </p:cNvCxnSpPr>
                  <p:nvPr/>
                </p:nvCxnSpPr>
                <p:spPr>
                  <a:xfrm flipV="1">
                    <a:off x="1503948" y="5516880"/>
                    <a:ext cx="0" cy="1981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E2B983B-4B6B-4A90-A7BD-EDBA0C38CD79}"/>
                      </a:ext>
                    </a:extLst>
                  </p:cNvPr>
                  <p:cNvCxnSpPr>
                    <a:cxnSpLocks/>
                  </p:cNvCxnSpPr>
                  <p:nvPr/>
                </p:nvCxnSpPr>
                <p:spPr>
                  <a:xfrm flipV="1">
                    <a:off x="430131" y="5516880"/>
                    <a:ext cx="0" cy="19812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B6305481-E50E-4827-8257-649325983C3F}"/>
                    </a:ext>
                  </a:extLst>
                </p:cNvPr>
                <p:cNvGrpSpPr/>
                <p:nvPr/>
              </p:nvGrpSpPr>
              <p:grpSpPr>
                <a:xfrm>
                  <a:off x="2435338" y="2323737"/>
                  <a:ext cx="3273695" cy="198120"/>
                  <a:chOff x="411367" y="5516880"/>
                  <a:chExt cx="1055649" cy="198120"/>
                </a:xfrm>
              </p:grpSpPr>
              <p:cxnSp>
                <p:nvCxnSpPr>
                  <p:cNvPr id="33" name="Straight Connector 32">
                    <a:extLst>
                      <a:ext uri="{FF2B5EF4-FFF2-40B4-BE49-F238E27FC236}">
                        <a16:creationId xmlns:a16="http://schemas.microsoft.com/office/drawing/2014/main" id="{94FE0BC0-CC8A-4BEE-B8F0-0CD265B5C71D}"/>
                      </a:ext>
                    </a:extLst>
                  </p:cNvPr>
                  <p:cNvCxnSpPr>
                    <a:cxnSpLocks/>
                  </p:cNvCxnSpPr>
                  <p:nvPr/>
                </p:nvCxnSpPr>
                <p:spPr>
                  <a:xfrm>
                    <a:off x="411367" y="5715000"/>
                    <a:ext cx="105564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3FAC07C-7C98-4B9A-98BF-A43EF877EA58}"/>
                      </a:ext>
                    </a:extLst>
                  </p:cNvPr>
                  <p:cNvCxnSpPr>
                    <a:cxnSpLocks/>
                  </p:cNvCxnSpPr>
                  <p:nvPr/>
                </p:nvCxnSpPr>
                <p:spPr>
                  <a:xfrm flipV="1">
                    <a:off x="1467016" y="5516880"/>
                    <a:ext cx="0" cy="1981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A72A106-B06E-4DE8-90BC-4D77BD8AFCEF}"/>
                      </a:ext>
                    </a:extLst>
                  </p:cNvPr>
                  <p:cNvCxnSpPr>
                    <a:cxnSpLocks/>
                  </p:cNvCxnSpPr>
                  <p:nvPr/>
                </p:nvCxnSpPr>
                <p:spPr>
                  <a:xfrm flipV="1">
                    <a:off x="411367" y="5516880"/>
                    <a:ext cx="0" cy="19812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88B3203D-B248-456B-8242-5E2B374C665A}"/>
                    </a:ext>
                  </a:extLst>
                </p:cNvPr>
                <p:cNvGrpSpPr/>
                <p:nvPr/>
              </p:nvGrpSpPr>
              <p:grpSpPr>
                <a:xfrm>
                  <a:off x="5756740" y="2323737"/>
                  <a:ext cx="799110" cy="198120"/>
                  <a:chOff x="405517" y="5516880"/>
                  <a:chExt cx="1061499" cy="198120"/>
                </a:xfrm>
              </p:grpSpPr>
              <p:cxnSp>
                <p:nvCxnSpPr>
                  <p:cNvPr id="37" name="Straight Connector 36">
                    <a:extLst>
                      <a:ext uri="{FF2B5EF4-FFF2-40B4-BE49-F238E27FC236}">
                        <a16:creationId xmlns:a16="http://schemas.microsoft.com/office/drawing/2014/main" id="{515F8D63-2FCA-4DED-B562-A0234CBD5787}"/>
                      </a:ext>
                    </a:extLst>
                  </p:cNvPr>
                  <p:cNvCxnSpPr/>
                  <p:nvPr/>
                </p:nvCxnSpPr>
                <p:spPr>
                  <a:xfrm>
                    <a:off x="405517" y="5715000"/>
                    <a:ext cx="10614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6F314EF-58E0-4C41-A000-0584EB3C82BB}"/>
                      </a:ext>
                    </a:extLst>
                  </p:cNvPr>
                  <p:cNvCxnSpPr>
                    <a:cxnSpLocks/>
                  </p:cNvCxnSpPr>
                  <p:nvPr/>
                </p:nvCxnSpPr>
                <p:spPr>
                  <a:xfrm flipV="1">
                    <a:off x="1467016" y="5516880"/>
                    <a:ext cx="0" cy="1981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341218C-F01B-45A2-B5C7-98416C1443EB}"/>
                      </a:ext>
                    </a:extLst>
                  </p:cNvPr>
                  <p:cNvCxnSpPr>
                    <a:cxnSpLocks/>
                  </p:cNvCxnSpPr>
                  <p:nvPr/>
                </p:nvCxnSpPr>
                <p:spPr>
                  <a:xfrm flipV="1">
                    <a:off x="405517" y="5516880"/>
                    <a:ext cx="0" cy="19812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B7AFF18C-424D-4883-9C07-953FD55AC59A}"/>
                    </a:ext>
                  </a:extLst>
                </p:cNvPr>
                <p:cNvSpPr txBox="1"/>
                <p:nvPr/>
              </p:nvSpPr>
              <p:spPr>
                <a:xfrm>
                  <a:off x="923081" y="2735051"/>
                  <a:ext cx="31290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1</a:t>
                  </a:r>
                </a:p>
              </p:txBody>
            </p:sp>
            <p:sp>
              <p:nvSpPr>
                <p:cNvPr id="41" name="TextBox 40">
                  <a:extLst>
                    <a:ext uri="{FF2B5EF4-FFF2-40B4-BE49-F238E27FC236}">
                      <a16:creationId xmlns:a16="http://schemas.microsoft.com/office/drawing/2014/main" id="{23699FA1-0BCD-4BC7-8F55-33369EEC0058}"/>
                    </a:ext>
                  </a:extLst>
                </p:cNvPr>
                <p:cNvSpPr txBox="1"/>
                <p:nvPr/>
              </p:nvSpPr>
              <p:spPr>
                <a:xfrm>
                  <a:off x="1932964" y="2724700"/>
                  <a:ext cx="31290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2</a:t>
                  </a:r>
                </a:p>
              </p:txBody>
            </p:sp>
            <p:sp>
              <p:nvSpPr>
                <p:cNvPr id="42" name="TextBox 41">
                  <a:extLst>
                    <a:ext uri="{FF2B5EF4-FFF2-40B4-BE49-F238E27FC236}">
                      <a16:creationId xmlns:a16="http://schemas.microsoft.com/office/drawing/2014/main" id="{0285084D-3F84-44C2-BE46-3BFCAF1FA495}"/>
                    </a:ext>
                  </a:extLst>
                </p:cNvPr>
                <p:cNvSpPr txBox="1"/>
                <p:nvPr/>
              </p:nvSpPr>
              <p:spPr>
                <a:xfrm>
                  <a:off x="2979806" y="2724701"/>
                  <a:ext cx="31290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3</a:t>
                  </a:r>
                </a:p>
              </p:txBody>
            </p:sp>
            <p:sp>
              <p:nvSpPr>
                <p:cNvPr id="43" name="TextBox 42">
                  <a:extLst>
                    <a:ext uri="{FF2B5EF4-FFF2-40B4-BE49-F238E27FC236}">
                      <a16:creationId xmlns:a16="http://schemas.microsoft.com/office/drawing/2014/main" id="{36FD241F-BCAA-49BA-9AE6-27E7AF485E38}"/>
                    </a:ext>
                  </a:extLst>
                </p:cNvPr>
                <p:cNvSpPr txBox="1"/>
                <p:nvPr/>
              </p:nvSpPr>
              <p:spPr>
                <a:xfrm>
                  <a:off x="3976888" y="2724699"/>
                  <a:ext cx="31290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4</a:t>
                  </a:r>
                </a:p>
              </p:txBody>
            </p:sp>
            <p:sp>
              <p:nvSpPr>
                <p:cNvPr id="44" name="TextBox 43">
                  <a:extLst>
                    <a:ext uri="{FF2B5EF4-FFF2-40B4-BE49-F238E27FC236}">
                      <a16:creationId xmlns:a16="http://schemas.microsoft.com/office/drawing/2014/main" id="{3197F403-B94C-48C4-A65B-3C296A7231EE}"/>
                    </a:ext>
                  </a:extLst>
                </p:cNvPr>
                <p:cNvSpPr txBox="1"/>
                <p:nvPr/>
              </p:nvSpPr>
              <p:spPr>
                <a:xfrm>
                  <a:off x="4983205" y="2733038"/>
                  <a:ext cx="31290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5</a:t>
                  </a:r>
                </a:p>
              </p:txBody>
            </p:sp>
          </p:grpSp>
          <p:cxnSp>
            <p:nvCxnSpPr>
              <p:cNvPr id="64" name="Straight Connector 63">
                <a:extLst>
                  <a:ext uri="{FF2B5EF4-FFF2-40B4-BE49-F238E27FC236}">
                    <a16:creationId xmlns:a16="http://schemas.microsoft.com/office/drawing/2014/main" id="{53AA4801-D671-4379-BAA1-C0197DE33653}"/>
                  </a:ext>
                </a:extLst>
              </p:cNvPr>
              <p:cNvCxnSpPr>
                <a:cxnSpLocks/>
              </p:cNvCxnSpPr>
              <p:nvPr/>
            </p:nvCxnSpPr>
            <p:spPr>
              <a:xfrm flipV="1">
                <a:off x="572027" y="2323737"/>
                <a:ext cx="0" cy="19812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2DDA90A-D83B-4CD0-BD39-788ED3FEEFA7}"/>
                  </a:ext>
                </a:extLst>
              </p:cNvPr>
              <p:cNvCxnSpPr>
                <a:cxnSpLocks/>
              </p:cNvCxnSpPr>
              <p:nvPr/>
            </p:nvCxnSpPr>
            <p:spPr>
              <a:xfrm flipV="1">
                <a:off x="535338" y="2323737"/>
                <a:ext cx="0" cy="19812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1B645FC-81FC-4A8E-81DE-9204EFC671FB}"/>
                  </a:ext>
                </a:extLst>
              </p:cNvPr>
              <p:cNvCxnSpPr>
                <a:cxnSpLocks/>
              </p:cNvCxnSpPr>
              <p:nvPr/>
            </p:nvCxnSpPr>
            <p:spPr>
              <a:xfrm>
                <a:off x="433078" y="2521857"/>
                <a:ext cx="102260" cy="0"/>
              </a:xfrm>
              <a:prstGeom prst="line">
                <a:avLst/>
              </a:prstGeom>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889C4B7-6464-44DA-AF03-34EE7834F381}"/>
                  </a:ext>
                </a:extLst>
              </p:cNvPr>
              <p:cNvSpPr txBox="1"/>
              <p:nvPr/>
            </p:nvSpPr>
            <p:spPr>
              <a:xfrm>
                <a:off x="6005452" y="2735630"/>
                <a:ext cx="31290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6</a:t>
                </a:r>
              </a:p>
            </p:txBody>
          </p:sp>
        </p:grpSp>
        <p:cxnSp>
          <p:nvCxnSpPr>
            <p:cNvPr id="15" name="Straight Connector 14">
              <a:extLst>
                <a:ext uri="{FF2B5EF4-FFF2-40B4-BE49-F238E27FC236}">
                  <a16:creationId xmlns:a16="http://schemas.microsoft.com/office/drawing/2014/main" id="{0AE4BD14-8756-4718-88EB-F683A73BC687}"/>
                </a:ext>
              </a:extLst>
            </p:cNvPr>
            <p:cNvCxnSpPr>
              <a:cxnSpLocks/>
            </p:cNvCxnSpPr>
            <p:nvPr/>
          </p:nvCxnSpPr>
          <p:spPr>
            <a:xfrm>
              <a:off x="484208" y="2521857"/>
              <a:ext cx="548012" cy="30474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093617C-02BB-4899-A62A-5CFD276BF83B}"/>
                </a:ext>
              </a:extLst>
            </p:cNvPr>
            <p:cNvCxnSpPr>
              <a:cxnSpLocks/>
              <a:endCxn id="41" idx="1"/>
            </p:cNvCxnSpPr>
            <p:nvPr/>
          </p:nvCxnSpPr>
          <p:spPr>
            <a:xfrm>
              <a:off x="1032220" y="2521857"/>
              <a:ext cx="900744" cy="38750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99F57D5-25AD-4C20-BE77-D603A8EEA7D0}"/>
                </a:ext>
              </a:extLst>
            </p:cNvPr>
            <p:cNvCxnSpPr>
              <a:cxnSpLocks/>
              <a:endCxn id="42" idx="1"/>
            </p:cNvCxnSpPr>
            <p:nvPr/>
          </p:nvCxnSpPr>
          <p:spPr>
            <a:xfrm>
              <a:off x="1556788" y="2521857"/>
              <a:ext cx="1423018" cy="38751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5FF4AA4-0017-4D4F-A914-3A9AA376760D}"/>
                </a:ext>
              </a:extLst>
            </p:cNvPr>
            <p:cNvCxnSpPr>
              <a:cxnSpLocks/>
              <a:endCxn id="43" idx="1"/>
            </p:cNvCxnSpPr>
            <p:nvPr/>
          </p:nvCxnSpPr>
          <p:spPr>
            <a:xfrm>
              <a:off x="2025559" y="2521856"/>
              <a:ext cx="1951329" cy="387509"/>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EC17880-2538-4602-BC49-0866C19B1EEE}"/>
                </a:ext>
              </a:extLst>
            </p:cNvPr>
            <p:cNvCxnSpPr>
              <a:cxnSpLocks/>
              <a:endCxn id="44" idx="1"/>
            </p:cNvCxnSpPr>
            <p:nvPr/>
          </p:nvCxnSpPr>
          <p:spPr>
            <a:xfrm>
              <a:off x="4111523" y="2521855"/>
              <a:ext cx="871682" cy="395849"/>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405A0CD-6F90-4F13-AA24-10B9AB60D427}"/>
                </a:ext>
              </a:extLst>
            </p:cNvPr>
            <p:cNvCxnSpPr>
              <a:cxnSpLocks/>
              <a:endCxn id="68" idx="0"/>
            </p:cNvCxnSpPr>
            <p:nvPr/>
          </p:nvCxnSpPr>
          <p:spPr>
            <a:xfrm flipH="1">
              <a:off x="6161905" y="2521855"/>
              <a:ext cx="9014" cy="213775"/>
            </a:xfrm>
            <a:prstGeom prst="line">
              <a:avLst/>
            </a:prstGeom>
          </p:spPr>
          <p:style>
            <a:lnRef idx="1">
              <a:schemeClr val="accent1"/>
            </a:lnRef>
            <a:fillRef idx="0">
              <a:schemeClr val="accent1"/>
            </a:fillRef>
            <a:effectRef idx="0">
              <a:schemeClr val="accent1"/>
            </a:effectRef>
            <a:fontRef idx="minor">
              <a:schemeClr val="tx1"/>
            </a:fontRef>
          </p:style>
        </p:cxnSp>
      </p:grpSp>
      <p:sp>
        <p:nvSpPr>
          <p:cNvPr id="5" name="Isosceles Triangle 4">
            <a:extLst>
              <a:ext uri="{FF2B5EF4-FFF2-40B4-BE49-F238E27FC236}">
                <a16:creationId xmlns:a16="http://schemas.microsoft.com/office/drawing/2014/main" id="{BB8144B4-C0C2-474F-A23C-4662C2D34F8B}"/>
              </a:ext>
            </a:extLst>
          </p:cNvPr>
          <p:cNvSpPr/>
          <p:nvPr/>
        </p:nvSpPr>
        <p:spPr>
          <a:xfrm>
            <a:off x="666750" y="6206278"/>
            <a:ext cx="4362450" cy="369332"/>
          </a:xfrm>
          <a:prstGeom prst="triangle">
            <a:avLst>
              <a:gd name="adj" fmla="val 790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4B0A1275-4E93-4DFD-8CFA-DBCB162B0E92}"/>
              </a:ext>
            </a:extLst>
          </p:cNvPr>
          <p:cNvGrpSpPr/>
          <p:nvPr/>
        </p:nvGrpSpPr>
        <p:grpSpPr>
          <a:xfrm>
            <a:off x="440952" y="6309394"/>
            <a:ext cx="6168128" cy="1058949"/>
            <a:chOff x="440952" y="7197915"/>
            <a:chExt cx="6168128" cy="1058949"/>
          </a:xfrm>
        </p:grpSpPr>
        <p:pic>
          <p:nvPicPr>
            <p:cNvPr id="10" name="Picture 9">
              <a:extLst>
                <a:ext uri="{FF2B5EF4-FFF2-40B4-BE49-F238E27FC236}">
                  <a16:creationId xmlns:a16="http://schemas.microsoft.com/office/drawing/2014/main" id="{CC014C0E-933E-4A2E-81C6-57520E9F430C}"/>
                </a:ext>
              </a:extLst>
            </p:cNvPr>
            <p:cNvPicPr>
              <a:picLocks noChangeAspect="1"/>
            </p:cNvPicPr>
            <p:nvPr/>
          </p:nvPicPr>
          <p:blipFill rotWithShape="1">
            <a:blip r:embed="rId5">
              <a:extLst>
                <a:ext uri="{28A0092B-C50C-407E-A947-70E740481C1C}">
                  <a14:useLocalDpi xmlns:a14="http://schemas.microsoft.com/office/drawing/2010/main" val="0"/>
                </a:ext>
              </a:extLst>
            </a:blip>
            <a:srcRect l="6658" t="79711" r="3402" b="-2381"/>
            <a:stretch/>
          </p:blipFill>
          <p:spPr>
            <a:xfrm>
              <a:off x="440952" y="7479520"/>
              <a:ext cx="6168128" cy="777344"/>
            </a:xfrm>
            <a:prstGeom prst="rect">
              <a:avLst/>
            </a:prstGeom>
          </p:spPr>
        </p:pic>
        <p:sp>
          <p:nvSpPr>
            <p:cNvPr id="13" name="TextBox 12">
              <a:extLst>
                <a:ext uri="{FF2B5EF4-FFF2-40B4-BE49-F238E27FC236}">
                  <a16:creationId xmlns:a16="http://schemas.microsoft.com/office/drawing/2014/main" id="{88E99E40-6332-4DC2-82F0-C154FDF1D000}"/>
                </a:ext>
              </a:extLst>
            </p:cNvPr>
            <p:cNvSpPr txBox="1"/>
            <p:nvPr/>
          </p:nvSpPr>
          <p:spPr>
            <a:xfrm>
              <a:off x="2979806" y="7197915"/>
              <a:ext cx="1223412"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78.6kb deletion</a:t>
              </a:r>
            </a:p>
          </p:txBody>
        </p:sp>
      </p:grpSp>
      <p:sp>
        <p:nvSpPr>
          <p:cNvPr id="7" name="Rectangle 6">
            <a:extLst>
              <a:ext uri="{FF2B5EF4-FFF2-40B4-BE49-F238E27FC236}">
                <a16:creationId xmlns:a16="http://schemas.microsoft.com/office/drawing/2014/main" id="{2FE90FC1-2FC6-48CF-B0BE-5294B1EE7001}"/>
              </a:ext>
            </a:extLst>
          </p:cNvPr>
          <p:cNvSpPr/>
          <p:nvPr/>
        </p:nvSpPr>
        <p:spPr>
          <a:xfrm>
            <a:off x="0" y="7151006"/>
            <a:ext cx="6928599" cy="2054217"/>
          </a:xfrm>
          <a:prstGeom prst="rect">
            <a:avLst/>
          </a:prstGeom>
        </p:spPr>
        <p:txBody>
          <a:bodyPr wrap="square">
            <a:spAutoFit/>
          </a:bodyPr>
          <a:lstStyle/>
          <a:p>
            <a:pPr>
              <a:lnSpc>
                <a:spcPct val="107000"/>
              </a:lnSpc>
              <a:spcAft>
                <a:spcPts val="800"/>
              </a:spcAft>
            </a:pPr>
            <a:r>
              <a:rPr lang="en-US" sz="1200" b="1" dirty="0">
                <a:latin typeface="Arial" panose="020B0604020202020204" pitchFamily="34" charset="0"/>
                <a:ea typeface="Calibri" panose="020F0502020204030204" pitchFamily="34" charset="0"/>
                <a:cs typeface="Arial" panose="020B0604020202020204" pitchFamily="34" charset="0"/>
              </a:rPr>
              <a:t>Figure 3. </a:t>
            </a:r>
            <a:r>
              <a:rPr lang="en-US" sz="1200" b="1" i="1" dirty="0">
                <a:latin typeface="Arial" panose="020B0604020202020204" pitchFamily="34" charset="0"/>
                <a:ea typeface="Calibri" panose="020F0502020204030204" pitchFamily="34" charset="0"/>
                <a:cs typeface="Arial" panose="020B0604020202020204" pitchFamily="34" charset="0"/>
              </a:rPr>
              <a:t>cis</a:t>
            </a:r>
            <a:r>
              <a:rPr lang="en-US" sz="1200" b="1" dirty="0">
                <a:latin typeface="Arial" panose="020B0604020202020204" pitchFamily="34" charset="0"/>
                <a:ea typeface="Calibri" panose="020F0502020204030204" pitchFamily="34" charset="0"/>
                <a:cs typeface="Arial" panose="020B0604020202020204" pitchFamily="34" charset="0"/>
              </a:rPr>
              <a:t>-effect analysis of the botcinic acid biosynthetic gene network. </a:t>
            </a:r>
            <a:r>
              <a:rPr lang="en-US" sz="1200" dirty="0">
                <a:latin typeface="Arial" panose="020B0604020202020204" pitchFamily="34" charset="0"/>
                <a:ea typeface="Calibri" panose="020F0502020204030204" pitchFamily="34" charset="0"/>
                <a:cs typeface="Arial" panose="020B0604020202020204" pitchFamily="34" charset="0"/>
              </a:rPr>
              <a:t>Panel a is hierarchical clustering of </a:t>
            </a:r>
            <a:r>
              <a:rPr lang="en-US" sz="1200" i="1" dirty="0">
                <a:latin typeface="Arial" panose="020B0604020202020204" pitchFamily="34" charset="0"/>
                <a:ea typeface="Calibri" panose="020F0502020204030204" pitchFamily="34" charset="0"/>
                <a:cs typeface="Arial" panose="020B0604020202020204" pitchFamily="34" charset="0"/>
              </a:rPr>
              <a:t>B. cinerea </a:t>
            </a:r>
            <a:r>
              <a:rPr lang="en-US" sz="1200" dirty="0">
                <a:latin typeface="Arial" panose="020B0604020202020204" pitchFamily="34" charset="0"/>
                <a:ea typeface="Calibri" panose="020F0502020204030204" pitchFamily="34" charset="0"/>
                <a:cs typeface="Arial" panose="020B0604020202020204" pitchFamily="34" charset="0"/>
              </a:rPr>
              <a:t>isolates from SNPs within the botcinic acid biosynthetic gene network. Clustering was based on mean linkage (UPGMA), with correlation distance and 1000 bootstrap replications. AU p-values are reported in red, BP values in green. Edges with high AU values are considered strongly supported by the data, and clustering is drawn according to these edges with AU &gt; 95%.  Panel b is Violin plots of botcinic acid network-level expression within </a:t>
            </a:r>
            <a:r>
              <a:rPr lang="en-US" sz="1200" i="1" dirty="0">
                <a:latin typeface="Arial" panose="020B0604020202020204" pitchFamily="34" charset="0"/>
                <a:ea typeface="Calibri" panose="020F0502020204030204" pitchFamily="34" charset="0"/>
                <a:cs typeface="Arial" panose="020B0604020202020204" pitchFamily="34" charset="0"/>
              </a:rPr>
              <a:t>B. cinerea</a:t>
            </a:r>
            <a:r>
              <a:rPr lang="en-US" sz="1200" dirty="0">
                <a:latin typeface="Arial" panose="020B0604020202020204" pitchFamily="34" charset="0"/>
                <a:ea typeface="Calibri" panose="020F0502020204030204" pitchFamily="34" charset="0"/>
                <a:cs typeface="Arial" panose="020B0604020202020204" pitchFamily="34" charset="0"/>
              </a:rPr>
              <a:t> clusters. Isolates are clustered based membership in groups defined by hierarchical clustering of the SNPs within the botcinic acid biosynthesis network. Panel c is the gene models of the biosynthetic gene network, with each box delimiting a single gene (including Bcboa1 to Bcboa13 and 5 additional genes) and with the cluster 3 deletion indicated as a triangle.</a:t>
            </a:r>
          </a:p>
        </p:txBody>
      </p:sp>
    </p:spTree>
    <p:extLst>
      <p:ext uri="{BB962C8B-B14F-4D97-AF65-F5344CB8AC3E}">
        <p14:creationId xmlns:p14="http://schemas.microsoft.com/office/powerpoint/2010/main" val="3658720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C9D020E-7D38-4764-BA5D-DF06618AA3C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6100" b="8470"/>
          <a:stretch/>
        </p:blipFill>
        <p:spPr>
          <a:xfrm>
            <a:off x="371965" y="336023"/>
            <a:ext cx="3092893" cy="1884282"/>
          </a:xfrm>
        </p:spPr>
      </p:pic>
      <p:pic>
        <p:nvPicPr>
          <p:cNvPr id="3" name="Picture 2">
            <a:extLst>
              <a:ext uri="{FF2B5EF4-FFF2-40B4-BE49-F238E27FC236}">
                <a16:creationId xmlns:a16="http://schemas.microsoft.com/office/drawing/2014/main" id="{1F262B00-DAED-4A54-8169-055BBAE86E7D}"/>
              </a:ext>
            </a:extLst>
          </p:cNvPr>
          <p:cNvPicPr>
            <a:picLocks noChangeAspect="1"/>
          </p:cNvPicPr>
          <p:nvPr/>
        </p:nvPicPr>
        <p:blipFill rotWithShape="1">
          <a:blip r:embed="rId4">
            <a:extLst>
              <a:ext uri="{28A0092B-C50C-407E-A947-70E740481C1C}">
                <a14:useLocalDpi xmlns:a14="http://schemas.microsoft.com/office/drawing/2010/main" val="0"/>
              </a:ext>
            </a:extLst>
          </a:blip>
          <a:srcRect l="5667" t="-1" b="8471"/>
          <a:stretch/>
        </p:blipFill>
        <p:spPr>
          <a:xfrm>
            <a:off x="340822" y="2443149"/>
            <a:ext cx="3124036" cy="1894528"/>
          </a:xfrm>
          <a:prstGeom prst="rect">
            <a:avLst/>
          </a:prstGeom>
        </p:spPr>
      </p:pic>
      <p:sp>
        <p:nvSpPr>
          <p:cNvPr id="10" name="TextBox 9">
            <a:extLst>
              <a:ext uri="{FF2B5EF4-FFF2-40B4-BE49-F238E27FC236}">
                <a16:creationId xmlns:a16="http://schemas.microsoft.com/office/drawing/2014/main" id="{CE75335D-083F-42B7-BA53-1CA447120BAF}"/>
              </a:ext>
            </a:extLst>
          </p:cNvPr>
          <p:cNvSpPr txBox="1"/>
          <p:nvPr/>
        </p:nvSpPr>
        <p:spPr>
          <a:xfrm>
            <a:off x="4685" y="4425"/>
            <a:ext cx="31290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a:t>
            </a:r>
          </a:p>
        </p:txBody>
      </p:sp>
      <p:sp>
        <p:nvSpPr>
          <p:cNvPr id="11" name="TextBox 10">
            <a:extLst>
              <a:ext uri="{FF2B5EF4-FFF2-40B4-BE49-F238E27FC236}">
                <a16:creationId xmlns:a16="http://schemas.microsoft.com/office/drawing/2014/main" id="{95EAA496-8ECF-4248-8F79-AD82656B8D0B}"/>
              </a:ext>
            </a:extLst>
          </p:cNvPr>
          <p:cNvSpPr txBox="1"/>
          <p:nvPr/>
        </p:nvSpPr>
        <p:spPr>
          <a:xfrm>
            <a:off x="-37332" y="2287728"/>
            <a:ext cx="31290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a:t>
            </a:r>
          </a:p>
        </p:txBody>
      </p:sp>
      <p:sp>
        <p:nvSpPr>
          <p:cNvPr id="2" name="Rectangle 1">
            <a:extLst>
              <a:ext uri="{FF2B5EF4-FFF2-40B4-BE49-F238E27FC236}">
                <a16:creationId xmlns:a16="http://schemas.microsoft.com/office/drawing/2014/main" id="{44BCD3DB-7516-4F73-874D-20CBC10CAF56}"/>
              </a:ext>
            </a:extLst>
          </p:cNvPr>
          <p:cNvSpPr/>
          <p:nvPr/>
        </p:nvSpPr>
        <p:spPr>
          <a:xfrm>
            <a:off x="0" y="4572000"/>
            <a:ext cx="3429000" cy="1658980"/>
          </a:xfrm>
          <a:prstGeom prst="rect">
            <a:avLst/>
          </a:prstGeom>
        </p:spPr>
        <p:txBody>
          <a:bodyPr>
            <a:spAutoFit/>
          </a:bodyPr>
          <a:lstStyle/>
          <a:p>
            <a:pPr>
              <a:lnSpc>
                <a:spcPct val="107000"/>
              </a:lnSpc>
            </a:pPr>
            <a:r>
              <a:rPr lang="en-US" sz="1200" b="1" dirty="0">
                <a:latin typeface="Arial" panose="020B0604020202020204" pitchFamily="34" charset="0"/>
                <a:ea typeface="Calibri" panose="020F0502020204030204" pitchFamily="34" charset="0"/>
                <a:cs typeface="Arial" panose="020B0604020202020204" pitchFamily="34" charset="0"/>
              </a:rPr>
              <a:t>Figure 4. Manhattan-type plot of GEMMA results of transcriptome-wide </a:t>
            </a:r>
            <a:r>
              <a:rPr lang="en-US" sz="1200" b="1" i="1" dirty="0">
                <a:latin typeface="Arial" panose="020B0604020202020204" pitchFamily="34" charset="0"/>
                <a:ea typeface="Calibri" panose="020F0502020204030204" pitchFamily="34" charset="0"/>
                <a:cs typeface="Arial" panose="020B0604020202020204" pitchFamily="34" charset="0"/>
              </a:rPr>
              <a:t>B. cinerea </a:t>
            </a:r>
            <a:r>
              <a:rPr lang="en-US" sz="1200" b="1" dirty="0">
                <a:latin typeface="Arial" panose="020B0604020202020204" pitchFamily="34" charset="0"/>
                <a:ea typeface="Calibri" panose="020F0502020204030204" pitchFamily="34" charset="0"/>
                <a:cs typeface="Arial" panose="020B0604020202020204" pitchFamily="34" charset="0"/>
              </a:rPr>
              <a:t>and </a:t>
            </a:r>
            <a:r>
              <a:rPr lang="en-US" sz="1200" b="1" i="1" dirty="0">
                <a:latin typeface="Arial" panose="020B0604020202020204" pitchFamily="34" charset="0"/>
                <a:ea typeface="Calibri" panose="020F0502020204030204" pitchFamily="34" charset="0"/>
                <a:cs typeface="Arial" panose="020B0604020202020204" pitchFamily="34" charset="0"/>
              </a:rPr>
              <a:t>A. thaliana</a:t>
            </a:r>
            <a:r>
              <a:rPr lang="en-US" sz="1200" b="1" dirty="0">
                <a:latin typeface="Arial" panose="020B0604020202020204" pitchFamily="34" charset="0"/>
                <a:ea typeface="Calibri" panose="020F0502020204030204" pitchFamily="34" charset="0"/>
                <a:cs typeface="Arial" panose="020B0604020202020204" pitchFamily="34" charset="0"/>
              </a:rPr>
              <a:t> expression phenotypes. </a:t>
            </a:r>
            <a:r>
              <a:rPr lang="en-US" sz="1200" dirty="0">
                <a:latin typeface="Arial" panose="020B0604020202020204" pitchFamily="34" charset="0"/>
                <a:ea typeface="Calibri" panose="020F0502020204030204" pitchFamily="34" charset="0"/>
                <a:cs typeface="Arial" panose="020B0604020202020204" pitchFamily="34" charset="0"/>
              </a:rPr>
              <a:t>Panel a is a Manhattan-type plot of the top 1 SNP hit per </a:t>
            </a:r>
            <a:r>
              <a:rPr lang="en-US" sz="1200" i="1" dirty="0">
                <a:latin typeface="Arial" panose="020B0604020202020204" pitchFamily="34" charset="0"/>
                <a:ea typeface="Calibri" panose="020F0502020204030204" pitchFamily="34" charset="0"/>
                <a:cs typeface="Arial" panose="020B0604020202020204" pitchFamily="34" charset="0"/>
              </a:rPr>
              <a:t>B. cinerea</a:t>
            </a:r>
            <a:r>
              <a:rPr lang="en-US" sz="1200" dirty="0">
                <a:latin typeface="Arial" panose="020B0604020202020204" pitchFamily="34" charset="0"/>
                <a:ea typeface="Calibri" panose="020F0502020204030204" pitchFamily="34" charset="0"/>
                <a:cs typeface="Arial" panose="020B0604020202020204" pitchFamily="34" charset="0"/>
              </a:rPr>
              <a:t> transcript on Col-0 </a:t>
            </a:r>
            <a:r>
              <a:rPr lang="en-US" sz="1200" i="1" dirty="0">
                <a:latin typeface="Arial" panose="020B0604020202020204" pitchFamily="34" charset="0"/>
                <a:ea typeface="Calibri" panose="020F0502020204030204" pitchFamily="34" charset="0"/>
                <a:cs typeface="Arial" panose="020B0604020202020204" pitchFamily="34" charset="0"/>
              </a:rPr>
              <a:t>A. thaliana</a:t>
            </a:r>
            <a:r>
              <a:rPr lang="en-US" sz="1200" dirty="0">
                <a:latin typeface="Arial" panose="020B0604020202020204" pitchFamily="34" charset="0"/>
                <a:ea typeface="Calibri" panose="020F0502020204030204" pitchFamily="34" charset="0"/>
                <a:cs typeface="Arial" panose="020B0604020202020204" pitchFamily="34" charset="0"/>
              </a:rPr>
              <a:t>. Panel b is a Manhattan-type plot of the top 1 SNP hit per </a:t>
            </a:r>
            <a:r>
              <a:rPr lang="en-US" sz="1200" i="1" dirty="0">
                <a:latin typeface="Arial" panose="020B0604020202020204" pitchFamily="34" charset="0"/>
                <a:ea typeface="Calibri" panose="020F0502020204030204" pitchFamily="34" charset="0"/>
                <a:cs typeface="Arial" panose="020B0604020202020204" pitchFamily="34" charset="0"/>
              </a:rPr>
              <a:t>A. thaliana </a:t>
            </a:r>
            <a:r>
              <a:rPr lang="en-US" sz="1200" dirty="0">
                <a:latin typeface="Arial" panose="020B0604020202020204" pitchFamily="34" charset="0"/>
                <a:ea typeface="Calibri" panose="020F0502020204030204" pitchFamily="34" charset="0"/>
                <a:cs typeface="Arial" panose="020B0604020202020204" pitchFamily="34" charset="0"/>
              </a:rPr>
              <a:t>transcript when infected by </a:t>
            </a:r>
            <a:r>
              <a:rPr lang="en-US" sz="1200" i="1" dirty="0">
                <a:latin typeface="Arial" panose="020B0604020202020204" pitchFamily="34" charset="0"/>
                <a:ea typeface="Calibri" panose="020F0502020204030204" pitchFamily="34" charset="0"/>
                <a:cs typeface="Arial" panose="020B0604020202020204" pitchFamily="34" charset="0"/>
              </a:rPr>
              <a:t>B. cinerea</a:t>
            </a:r>
            <a:r>
              <a:rPr lang="en-US" sz="1200" dirty="0">
                <a:latin typeface="Arial" panose="020B0604020202020204" pitchFamily="34" charset="0"/>
                <a:ea typeface="Calibri" panose="020F0502020204030204" pitchFamily="34" charset="0"/>
                <a:cs typeface="Arial" panose="020B0604020202020204" pitchFamily="34" charset="0"/>
              </a:rPr>
              <a:t>. </a:t>
            </a:r>
          </a:p>
        </p:txBody>
      </p:sp>
      <p:sp>
        <p:nvSpPr>
          <p:cNvPr id="12" name="TextBox 11">
            <a:extLst>
              <a:ext uri="{FF2B5EF4-FFF2-40B4-BE49-F238E27FC236}">
                <a16:creationId xmlns:a16="http://schemas.microsoft.com/office/drawing/2014/main" id="{23EA4850-BAE6-4145-9111-857FA37DA1CE}"/>
              </a:ext>
            </a:extLst>
          </p:cNvPr>
          <p:cNvSpPr txBox="1"/>
          <p:nvPr/>
        </p:nvSpPr>
        <p:spPr>
          <a:xfrm>
            <a:off x="1382121" y="2258934"/>
            <a:ext cx="1104790"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Chromosome</a:t>
            </a:r>
          </a:p>
        </p:txBody>
      </p:sp>
      <p:sp>
        <p:nvSpPr>
          <p:cNvPr id="13" name="TextBox 12">
            <a:extLst>
              <a:ext uri="{FF2B5EF4-FFF2-40B4-BE49-F238E27FC236}">
                <a16:creationId xmlns:a16="http://schemas.microsoft.com/office/drawing/2014/main" id="{DB2140F7-E348-430D-AFB1-8DD6CFF65DFE}"/>
              </a:ext>
            </a:extLst>
          </p:cNvPr>
          <p:cNvSpPr txBox="1"/>
          <p:nvPr/>
        </p:nvSpPr>
        <p:spPr>
          <a:xfrm>
            <a:off x="526830" y="2165919"/>
            <a:ext cx="3300904"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1       2      3    4    5     6    7    8    9   10 11 12  13 14 15 16 17 18 </a:t>
            </a:r>
          </a:p>
        </p:txBody>
      </p:sp>
      <p:sp>
        <p:nvSpPr>
          <p:cNvPr id="4" name="TextBox 3">
            <a:extLst>
              <a:ext uri="{FF2B5EF4-FFF2-40B4-BE49-F238E27FC236}">
                <a16:creationId xmlns:a16="http://schemas.microsoft.com/office/drawing/2014/main" id="{FC9FE902-DAD9-4AF3-B929-FF85A46DF6C5}"/>
              </a:ext>
            </a:extLst>
          </p:cNvPr>
          <p:cNvSpPr txBox="1"/>
          <p:nvPr/>
        </p:nvSpPr>
        <p:spPr>
          <a:xfrm rot="16200000">
            <a:off x="-615020" y="1139664"/>
            <a:ext cx="139653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Number of Genes</a:t>
            </a:r>
          </a:p>
        </p:txBody>
      </p:sp>
      <p:grpSp>
        <p:nvGrpSpPr>
          <p:cNvPr id="19" name="Group 18">
            <a:extLst>
              <a:ext uri="{FF2B5EF4-FFF2-40B4-BE49-F238E27FC236}">
                <a16:creationId xmlns:a16="http://schemas.microsoft.com/office/drawing/2014/main" id="{A58A28E6-D1A9-400D-9E18-319BD24867FC}"/>
              </a:ext>
            </a:extLst>
          </p:cNvPr>
          <p:cNvGrpSpPr/>
          <p:nvPr/>
        </p:nvGrpSpPr>
        <p:grpSpPr>
          <a:xfrm>
            <a:off x="114312" y="402799"/>
            <a:ext cx="359598" cy="1831417"/>
            <a:chOff x="-50797" y="336023"/>
            <a:chExt cx="359598" cy="1831417"/>
          </a:xfrm>
        </p:grpSpPr>
        <p:sp>
          <p:nvSpPr>
            <p:cNvPr id="15" name="TextBox 14">
              <a:extLst>
                <a:ext uri="{FF2B5EF4-FFF2-40B4-BE49-F238E27FC236}">
                  <a16:creationId xmlns:a16="http://schemas.microsoft.com/office/drawing/2014/main" id="{D9170646-345E-4D8D-B938-CB9DAD07DDF5}"/>
                </a:ext>
              </a:extLst>
            </p:cNvPr>
            <p:cNvSpPr txBox="1"/>
            <p:nvPr/>
          </p:nvSpPr>
          <p:spPr>
            <a:xfrm>
              <a:off x="-48989" y="336023"/>
              <a:ext cx="357790"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150</a:t>
              </a:r>
            </a:p>
          </p:txBody>
        </p:sp>
        <p:sp>
          <p:nvSpPr>
            <p:cNvPr id="16" name="TextBox 15">
              <a:extLst>
                <a:ext uri="{FF2B5EF4-FFF2-40B4-BE49-F238E27FC236}">
                  <a16:creationId xmlns:a16="http://schemas.microsoft.com/office/drawing/2014/main" id="{4295B3AC-857B-47DB-980C-24CFD8F9A91E}"/>
                </a:ext>
              </a:extLst>
            </p:cNvPr>
            <p:cNvSpPr txBox="1"/>
            <p:nvPr/>
          </p:nvSpPr>
          <p:spPr>
            <a:xfrm>
              <a:off x="-50797" y="882471"/>
              <a:ext cx="357790"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100</a:t>
              </a:r>
            </a:p>
          </p:txBody>
        </p:sp>
        <p:sp>
          <p:nvSpPr>
            <p:cNvPr id="17" name="TextBox 16">
              <a:extLst>
                <a:ext uri="{FF2B5EF4-FFF2-40B4-BE49-F238E27FC236}">
                  <a16:creationId xmlns:a16="http://schemas.microsoft.com/office/drawing/2014/main" id="{80FC5862-A0CA-4857-9D99-C8C6896F082B}"/>
                </a:ext>
              </a:extLst>
            </p:cNvPr>
            <p:cNvSpPr txBox="1"/>
            <p:nvPr/>
          </p:nvSpPr>
          <p:spPr>
            <a:xfrm>
              <a:off x="56638" y="1951996"/>
              <a:ext cx="242374"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0</a:t>
              </a:r>
            </a:p>
          </p:txBody>
        </p:sp>
        <p:sp>
          <p:nvSpPr>
            <p:cNvPr id="18" name="TextBox 17">
              <a:extLst>
                <a:ext uri="{FF2B5EF4-FFF2-40B4-BE49-F238E27FC236}">
                  <a16:creationId xmlns:a16="http://schemas.microsoft.com/office/drawing/2014/main" id="{35DBD5DF-8E2F-4220-900F-7BB0B1A328F8}"/>
                </a:ext>
              </a:extLst>
            </p:cNvPr>
            <p:cNvSpPr txBox="1"/>
            <p:nvPr/>
          </p:nvSpPr>
          <p:spPr>
            <a:xfrm>
              <a:off x="3518" y="1420222"/>
              <a:ext cx="300082"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50</a:t>
              </a:r>
            </a:p>
          </p:txBody>
        </p:sp>
      </p:grpSp>
      <p:grpSp>
        <p:nvGrpSpPr>
          <p:cNvPr id="20" name="Group 19">
            <a:extLst>
              <a:ext uri="{FF2B5EF4-FFF2-40B4-BE49-F238E27FC236}">
                <a16:creationId xmlns:a16="http://schemas.microsoft.com/office/drawing/2014/main" id="{1185FDFA-5584-4D7B-B960-061BDEE3D764}"/>
              </a:ext>
            </a:extLst>
          </p:cNvPr>
          <p:cNvGrpSpPr/>
          <p:nvPr/>
        </p:nvGrpSpPr>
        <p:grpSpPr>
          <a:xfrm>
            <a:off x="85485" y="2540258"/>
            <a:ext cx="359598" cy="1813489"/>
            <a:chOff x="-44821" y="353951"/>
            <a:chExt cx="359598" cy="1813489"/>
          </a:xfrm>
        </p:grpSpPr>
        <p:sp>
          <p:nvSpPr>
            <p:cNvPr id="21" name="TextBox 20">
              <a:extLst>
                <a:ext uri="{FF2B5EF4-FFF2-40B4-BE49-F238E27FC236}">
                  <a16:creationId xmlns:a16="http://schemas.microsoft.com/office/drawing/2014/main" id="{F996097E-0439-40B0-8C69-480E81FB0B5F}"/>
                </a:ext>
              </a:extLst>
            </p:cNvPr>
            <p:cNvSpPr txBox="1"/>
            <p:nvPr/>
          </p:nvSpPr>
          <p:spPr>
            <a:xfrm>
              <a:off x="-43013" y="353951"/>
              <a:ext cx="357790"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600</a:t>
              </a:r>
            </a:p>
          </p:txBody>
        </p:sp>
        <p:sp>
          <p:nvSpPr>
            <p:cNvPr id="22" name="TextBox 21">
              <a:extLst>
                <a:ext uri="{FF2B5EF4-FFF2-40B4-BE49-F238E27FC236}">
                  <a16:creationId xmlns:a16="http://schemas.microsoft.com/office/drawing/2014/main" id="{42F52DEB-A8B0-4CA8-B8D5-B1595B1FD14C}"/>
                </a:ext>
              </a:extLst>
            </p:cNvPr>
            <p:cNvSpPr txBox="1"/>
            <p:nvPr/>
          </p:nvSpPr>
          <p:spPr>
            <a:xfrm>
              <a:off x="-44821" y="888447"/>
              <a:ext cx="357790"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400</a:t>
              </a:r>
            </a:p>
          </p:txBody>
        </p:sp>
        <p:sp>
          <p:nvSpPr>
            <p:cNvPr id="23" name="TextBox 22">
              <a:extLst>
                <a:ext uri="{FF2B5EF4-FFF2-40B4-BE49-F238E27FC236}">
                  <a16:creationId xmlns:a16="http://schemas.microsoft.com/office/drawing/2014/main" id="{18401281-DF28-4B7F-9111-38C285ADEF32}"/>
                </a:ext>
              </a:extLst>
            </p:cNvPr>
            <p:cNvSpPr txBox="1"/>
            <p:nvPr/>
          </p:nvSpPr>
          <p:spPr>
            <a:xfrm>
              <a:off x="56638" y="1951996"/>
              <a:ext cx="242374"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0</a:t>
              </a:r>
            </a:p>
          </p:txBody>
        </p:sp>
        <p:sp>
          <p:nvSpPr>
            <p:cNvPr id="24" name="TextBox 23">
              <a:extLst>
                <a:ext uri="{FF2B5EF4-FFF2-40B4-BE49-F238E27FC236}">
                  <a16:creationId xmlns:a16="http://schemas.microsoft.com/office/drawing/2014/main" id="{6745ADED-C429-4924-A3F1-22F6B3FAAB6A}"/>
                </a:ext>
              </a:extLst>
            </p:cNvPr>
            <p:cNvSpPr txBox="1"/>
            <p:nvPr/>
          </p:nvSpPr>
          <p:spPr>
            <a:xfrm>
              <a:off x="-44821" y="1419184"/>
              <a:ext cx="357790"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200</a:t>
              </a:r>
            </a:p>
          </p:txBody>
        </p:sp>
      </p:grpSp>
      <p:sp>
        <p:nvSpPr>
          <p:cNvPr id="26" name="TextBox 25">
            <a:extLst>
              <a:ext uri="{FF2B5EF4-FFF2-40B4-BE49-F238E27FC236}">
                <a16:creationId xmlns:a16="http://schemas.microsoft.com/office/drawing/2014/main" id="{5D4534D1-4145-43FE-B73E-8DBFB1A85DE0}"/>
              </a:ext>
            </a:extLst>
          </p:cNvPr>
          <p:cNvSpPr txBox="1"/>
          <p:nvPr/>
        </p:nvSpPr>
        <p:spPr>
          <a:xfrm rot="16200000">
            <a:off x="-612796" y="3409132"/>
            <a:ext cx="139653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Number of Genes</a:t>
            </a:r>
          </a:p>
        </p:txBody>
      </p:sp>
      <p:sp>
        <p:nvSpPr>
          <p:cNvPr id="27" name="TextBox 26">
            <a:extLst>
              <a:ext uri="{FF2B5EF4-FFF2-40B4-BE49-F238E27FC236}">
                <a16:creationId xmlns:a16="http://schemas.microsoft.com/office/drawing/2014/main" id="{9B5959EF-B42A-4028-9B46-47FC6E1A6547}"/>
              </a:ext>
            </a:extLst>
          </p:cNvPr>
          <p:cNvSpPr txBox="1"/>
          <p:nvPr/>
        </p:nvSpPr>
        <p:spPr>
          <a:xfrm>
            <a:off x="525079" y="4293691"/>
            <a:ext cx="3300904"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1       2      3    4    5     6    7    8    9   10 11 12  13 14 15 16 17 18 </a:t>
            </a:r>
          </a:p>
        </p:txBody>
      </p:sp>
    </p:spTree>
    <p:extLst>
      <p:ext uri="{BB962C8B-B14F-4D97-AF65-F5344CB8AC3E}">
        <p14:creationId xmlns:p14="http://schemas.microsoft.com/office/powerpoint/2010/main" val="297338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23FF4F-E2E0-4DBE-A617-FC140E065FEA}"/>
              </a:ext>
            </a:extLst>
          </p:cNvPr>
          <p:cNvPicPr>
            <a:picLocks noChangeAspect="1"/>
          </p:cNvPicPr>
          <p:nvPr/>
        </p:nvPicPr>
        <p:blipFill rotWithShape="1">
          <a:blip r:embed="rId3">
            <a:extLst>
              <a:ext uri="{28A0092B-C50C-407E-A947-70E740481C1C}">
                <a14:useLocalDpi xmlns:a14="http://schemas.microsoft.com/office/drawing/2010/main" val="0"/>
              </a:ext>
            </a:extLst>
          </a:blip>
          <a:srcRect l="4571" b="8809"/>
          <a:stretch/>
        </p:blipFill>
        <p:spPr>
          <a:xfrm>
            <a:off x="268064" y="2520037"/>
            <a:ext cx="3195055" cy="1908223"/>
          </a:xfrm>
          <a:prstGeom prst="rect">
            <a:avLst/>
          </a:prstGeom>
        </p:spPr>
      </p:pic>
      <p:pic>
        <p:nvPicPr>
          <p:cNvPr id="4" name="Picture 3">
            <a:extLst>
              <a:ext uri="{FF2B5EF4-FFF2-40B4-BE49-F238E27FC236}">
                <a16:creationId xmlns:a16="http://schemas.microsoft.com/office/drawing/2014/main" id="{5FDF9BDC-DCEE-4CDE-A8F5-785BFC61A4A4}"/>
              </a:ext>
            </a:extLst>
          </p:cNvPr>
          <p:cNvPicPr>
            <a:picLocks noChangeAspect="1"/>
          </p:cNvPicPr>
          <p:nvPr/>
        </p:nvPicPr>
        <p:blipFill rotWithShape="1">
          <a:blip r:embed="rId4">
            <a:extLst>
              <a:ext uri="{28A0092B-C50C-407E-A947-70E740481C1C}">
                <a14:useLocalDpi xmlns:a14="http://schemas.microsoft.com/office/drawing/2010/main" val="0"/>
              </a:ext>
            </a:extLst>
          </a:blip>
          <a:srcRect l="6040" b="9228"/>
          <a:stretch/>
        </p:blipFill>
        <p:spPr>
          <a:xfrm>
            <a:off x="281548" y="158650"/>
            <a:ext cx="3181571" cy="1921003"/>
          </a:xfrm>
          <a:prstGeom prst="rect">
            <a:avLst/>
          </a:prstGeom>
        </p:spPr>
      </p:pic>
      <p:sp>
        <p:nvSpPr>
          <p:cNvPr id="7" name="TextBox 6">
            <a:extLst>
              <a:ext uri="{FF2B5EF4-FFF2-40B4-BE49-F238E27FC236}">
                <a16:creationId xmlns:a16="http://schemas.microsoft.com/office/drawing/2014/main" id="{22FCA32B-927C-47A5-AEC2-ABD1969CAB5E}"/>
              </a:ext>
            </a:extLst>
          </p:cNvPr>
          <p:cNvSpPr txBox="1"/>
          <p:nvPr/>
        </p:nvSpPr>
        <p:spPr>
          <a:xfrm>
            <a:off x="169619" y="-47655"/>
            <a:ext cx="31290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a:t>
            </a:r>
          </a:p>
        </p:txBody>
      </p:sp>
      <p:sp>
        <p:nvSpPr>
          <p:cNvPr id="8" name="TextBox 7">
            <a:extLst>
              <a:ext uri="{FF2B5EF4-FFF2-40B4-BE49-F238E27FC236}">
                <a16:creationId xmlns:a16="http://schemas.microsoft.com/office/drawing/2014/main" id="{64C9F209-14BA-4A3F-8623-5BF5E7ED16CF}"/>
              </a:ext>
            </a:extLst>
          </p:cNvPr>
          <p:cNvSpPr txBox="1"/>
          <p:nvPr/>
        </p:nvSpPr>
        <p:spPr>
          <a:xfrm>
            <a:off x="170280" y="2228170"/>
            <a:ext cx="31290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a:t>
            </a:r>
          </a:p>
        </p:txBody>
      </p:sp>
      <p:sp>
        <p:nvSpPr>
          <p:cNvPr id="2" name="Rectangle 1">
            <a:extLst>
              <a:ext uri="{FF2B5EF4-FFF2-40B4-BE49-F238E27FC236}">
                <a16:creationId xmlns:a16="http://schemas.microsoft.com/office/drawing/2014/main" id="{31C73466-E78E-4835-8079-7EF455C5147C}"/>
              </a:ext>
            </a:extLst>
          </p:cNvPr>
          <p:cNvSpPr/>
          <p:nvPr/>
        </p:nvSpPr>
        <p:spPr>
          <a:xfrm>
            <a:off x="22445" y="4673307"/>
            <a:ext cx="3429000" cy="1269322"/>
          </a:xfrm>
          <a:prstGeom prst="rect">
            <a:avLst/>
          </a:prstGeom>
        </p:spPr>
        <p:txBody>
          <a:bodyPr>
            <a:spAutoFit/>
          </a:bodyPr>
          <a:lstStyle/>
          <a:p>
            <a:pPr>
              <a:lnSpc>
                <a:spcPct val="107000"/>
              </a:lnSpc>
            </a:pPr>
            <a:r>
              <a:rPr lang="en-US" sz="1200" b="1" dirty="0">
                <a:latin typeface="Arial" panose="020B0604020202020204" pitchFamily="34" charset="0"/>
                <a:ea typeface="Calibri" panose="020F0502020204030204" pitchFamily="34" charset="0"/>
                <a:cs typeface="Arial" panose="020B0604020202020204" pitchFamily="34" charset="0"/>
              </a:rPr>
              <a:t>Figure 5. Interspecific hotspot comparison on the </a:t>
            </a:r>
            <a:r>
              <a:rPr lang="en-US" sz="1200" b="1" i="1" dirty="0">
                <a:latin typeface="Arial" panose="020B0604020202020204" pitchFamily="34" charset="0"/>
                <a:ea typeface="Calibri" panose="020F0502020204030204" pitchFamily="34" charset="0"/>
                <a:cs typeface="Arial" panose="020B0604020202020204" pitchFamily="34" charset="0"/>
              </a:rPr>
              <a:t>B. cinerea</a:t>
            </a:r>
            <a:r>
              <a:rPr lang="en-US" sz="1200" b="1" dirty="0">
                <a:latin typeface="Arial" panose="020B0604020202020204" pitchFamily="34" charset="0"/>
                <a:ea typeface="Calibri" panose="020F0502020204030204" pitchFamily="34" charset="0"/>
                <a:cs typeface="Arial" panose="020B0604020202020204" pitchFamily="34" charset="0"/>
              </a:rPr>
              <a:t> genome. </a:t>
            </a:r>
            <a:r>
              <a:rPr lang="en-US" sz="1200" dirty="0">
                <a:latin typeface="Arial" panose="020B0604020202020204" pitchFamily="34" charset="0"/>
                <a:ea typeface="Calibri" panose="020F0502020204030204" pitchFamily="34" charset="0"/>
                <a:cs typeface="Arial" panose="020B0604020202020204" pitchFamily="34" charset="0"/>
              </a:rPr>
              <a:t>For each SNP that is a top hit for one or more transcripts, the number of associated transcripts is counted, across both the </a:t>
            </a:r>
            <a:r>
              <a:rPr lang="en-US" sz="1200" i="1" dirty="0">
                <a:latin typeface="Arial" panose="020B0604020202020204" pitchFamily="34" charset="0"/>
                <a:ea typeface="Calibri" panose="020F0502020204030204" pitchFamily="34" charset="0"/>
                <a:cs typeface="Arial" panose="020B0604020202020204" pitchFamily="34" charset="0"/>
              </a:rPr>
              <a:t>B. cinerea </a:t>
            </a:r>
            <a:r>
              <a:rPr lang="en-US" sz="1200" dirty="0">
                <a:latin typeface="Arial" panose="020B0604020202020204" pitchFamily="34" charset="0"/>
                <a:ea typeface="Calibri" panose="020F0502020204030204" pitchFamily="34" charset="0"/>
                <a:cs typeface="Arial" panose="020B0604020202020204" pitchFamily="34" charset="0"/>
              </a:rPr>
              <a:t>transcriptome and the </a:t>
            </a:r>
            <a:r>
              <a:rPr lang="en-US" sz="1200" i="1" dirty="0">
                <a:latin typeface="Arial" panose="020B0604020202020204" pitchFamily="34" charset="0"/>
                <a:ea typeface="Calibri" panose="020F0502020204030204" pitchFamily="34" charset="0"/>
                <a:cs typeface="Arial" panose="020B0604020202020204" pitchFamily="34" charset="0"/>
              </a:rPr>
              <a:t>A. thaliana </a:t>
            </a:r>
            <a:r>
              <a:rPr lang="en-US" sz="1200" dirty="0">
                <a:latin typeface="Arial" panose="020B0604020202020204" pitchFamily="34" charset="0"/>
                <a:ea typeface="Calibri" panose="020F0502020204030204" pitchFamily="34" charset="0"/>
                <a:cs typeface="Arial" panose="020B0604020202020204" pitchFamily="34" charset="0"/>
              </a:rPr>
              <a:t>transcriptome. </a:t>
            </a:r>
          </a:p>
        </p:txBody>
      </p:sp>
      <p:grpSp>
        <p:nvGrpSpPr>
          <p:cNvPr id="9" name="Group 8">
            <a:extLst>
              <a:ext uri="{FF2B5EF4-FFF2-40B4-BE49-F238E27FC236}">
                <a16:creationId xmlns:a16="http://schemas.microsoft.com/office/drawing/2014/main" id="{93A02CEF-6FF1-4C53-B38B-348D45321817}"/>
              </a:ext>
            </a:extLst>
          </p:cNvPr>
          <p:cNvGrpSpPr/>
          <p:nvPr/>
        </p:nvGrpSpPr>
        <p:grpSpPr>
          <a:xfrm>
            <a:off x="123967" y="2629060"/>
            <a:ext cx="250740" cy="1799200"/>
            <a:chOff x="-38898" y="368240"/>
            <a:chExt cx="250740" cy="1799200"/>
          </a:xfrm>
        </p:grpSpPr>
        <p:sp>
          <p:nvSpPr>
            <p:cNvPr id="10" name="TextBox 9">
              <a:extLst>
                <a:ext uri="{FF2B5EF4-FFF2-40B4-BE49-F238E27FC236}">
                  <a16:creationId xmlns:a16="http://schemas.microsoft.com/office/drawing/2014/main" id="{31FE3694-F8FF-4506-8246-1352445F0B71}"/>
                </a:ext>
              </a:extLst>
            </p:cNvPr>
            <p:cNvSpPr txBox="1"/>
            <p:nvPr/>
          </p:nvSpPr>
          <p:spPr>
            <a:xfrm>
              <a:off x="-38250" y="368240"/>
              <a:ext cx="242374"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6</a:t>
              </a:r>
            </a:p>
          </p:txBody>
        </p:sp>
        <p:sp>
          <p:nvSpPr>
            <p:cNvPr id="11" name="TextBox 10">
              <a:extLst>
                <a:ext uri="{FF2B5EF4-FFF2-40B4-BE49-F238E27FC236}">
                  <a16:creationId xmlns:a16="http://schemas.microsoft.com/office/drawing/2014/main" id="{30E3EC6D-CBDA-4690-8BD9-2375D2A3177C}"/>
                </a:ext>
              </a:extLst>
            </p:cNvPr>
            <p:cNvSpPr txBox="1"/>
            <p:nvPr/>
          </p:nvSpPr>
          <p:spPr>
            <a:xfrm>
              <a:off x="-35295" y="902736"/>
              <a:ext cx="242374"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4</a:t>
              </a:r>
            </a:p>
          </p:txBody>
        </p:sp>
        <p:sp>
          <p:nvSpPr>
            <p:cNvPr id="12" name="TextBox 11">
              <a:extLst>
                <a:ext uri="{FF2B5EF4-FFF2-40B4-BE49-F238E27FC236}">
                  <a16:creationId xmlns:a16="http://schemas.microsoft.com/office/drawing/2014/main" id="{98FE7759-B7C2-486E-B4AD-26AFA7C9A475}"/>
                </a:ext>
              </a:extLst>
            </p:cNvPr>
            <p:cNvSpPr txBox="1"/>
            <p:nvPr/>
          </p:nvSpPr>
          <p:spPr>
            <a:xfrm>
              <a:off x="-38898" y="1951996"/>
              <a:ext cx="242374"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0</a:t>
              </a:r>
            </a:p>
          </p:txBody>
        </p:sp>
        <p:sp>
          <p:nvSpPr>
            <p:cNvPr id="13" name="TextBox 12">
              <a:extLst>
                <a:ext uri="{FF2B5EF4-FFF2-40B4-BE49-F238E27FC236}">
                  <a16:creationId xmlns:a16="http://schemas.microsoft.com/office/drawing/2014/main" id="{1C58DB0B-0545-4CC6-8FDE-BB6B4BCC4517}"/>
                </a:ext>
              </a:extLst>
            </p:cNvPr>
            <p:cNvSpPr txBox="1"/>
            <p:nvPr/>
          </p:nvSpPr>
          <p:spPr>
            <a:xfrm>
              <a:off x="-30532" y="1423947"/>
              <a:ext cx="242374"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a:t>
              </a:r>
            </a:p>
          </p:txBody>
        </p:sp>
      </p:grpSp>
      <p:sp>
        <p:nvSpPr>
          <p:cNvPr id="14" name="TextBox 13">
            <a:extLst>
              <a:ext uri="{FF2B5EF4-FFF2-40B4-BE49-F238E27FC236}">
                <a16:creationId xmlns:a16="http://schemas.microsoft.com/office/drawing/2014/main" id="{69012DBE-6F96-4C75-84F5-ADE26A5CE008}"/>
              </a:ext>
            </a:extLst>
          </p:cNvPr>
          <p:cNvSpPr txBox="1"/>
          <p:nvPr/>
        </p:nvSpPr>
        <p:spPr>
          <a:xfrm rot="16200000">
            <a:off x="-1133276" y="3331800"/>
            <a:ext cx="2428422" cy="276999"/>
          </a:xfrm>
          <a:prstGeom prst="rect">
            <a:avLst/>
          </a:prstGeom>
          <a:noFill/>
        </p:spPr>
        <p:txBody>
          <a:bodyPr wrap="none" rtlCol="0">
            <a:spAutoFit/>
          </a:bodyPr>
          <a:lstStyle/>
          <a:p>
            <a:r>
              <a:rPr lang="en-US" sz="1200" i="1" dirty="0">
                <a:latin typeface="Arial" panose="020B0604020202020204" pitchFamily="34" charset="0"/>
                <a:cs typeface="Arial" panose="020B0604020202020204" pitchFamily="34" charset="0"/>
              </a:rPr>
              <a:t>A. thaliana </a:t>
            </a:r>
            <a:r>
              <a:rPr lang="en-US" sz="1200" dirty="0">
                <a:latin typeface="Arial" panose="020B0604020202020204" pitchFamily="34" charset="0"/>
                <a:cs typeface="Arial" panose="020B0604020202020204" pitchFamily="34" charset="0"/>
              </a:rPr>
              <a:t>log( Transcript Count)</a:t>
            </a:r>
          </a:p>
        </p:txBody>
      </p:sp>
      <p:grpSp>
        <p:nvGrpSpPr>
          <p:cNvPr id="15" name="Group 14">
            <a:extLst>
              <a:ext uri="{FF2B5EF4-FFF2-40B4-BE49-F238E27FC236}">
                <a16:creationId xmlns:a16="http://schemas.microsoft.com/office/drawing/2014/main" id="{611E4D01-0AAE-41BA-9B63-2A065A962761}"/>
              </a:ext>
            </a:extLst>
          </p:cNvPr>
          <p:cNvGrpSpPr/>
          <p:nvPr/>
        </p:nvGrpSpPr>
        <p:grpSpPr>
          <a:xfrm>
            <a:off x="45879" y="255840"/>
            <a:ext cx="360959" cy="1828392"/>
            <a:chOff x="-38250" y="354593"/>
            <a:chExt cx="360959" cy="1828392"/>
          </a:xfrm>
        </p:grpSpPr>
        <p:sp>
          <p:nvSpPr>
            <p:cNvPr id="16" name="TextBox 15">
              <a:extLst>
                <a:ext uri="{FF2B5EF4-FFF2-40B4-BE49-F238E27FC236}">
                  <a16:creationId xmlns:a16="http://schemas.microsoft.com/office/drawing/2014/main" id="{BBEDD7A7-9E6F-4954-B15A-56AB207DCB6B}"/>
                </a:ext>
              </a:extLst>
            </p:cNvPr>
            <p:cNvSpPr txBox="1"/>
            <p:nvPr/>
          </p:nvSpPr>
          <p:spPr>
            <a:xfrm>
              <a:off x="-38250" y="354593"/>
              <a:ext cx="357790"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600</a:t>
              </a:r>
            </a:p>
          </p:txBody>
        </p:sp>
        <p:sp>
          <p:nvSpPr>
            <p:cNvPr id="17" name="TextBox 16">
              <a:extLst>
                <a:ext uri="{FF2B5EF4-FFF2-40B4-BE49-F238E27FC236}">
                  <a16:creationId xmlns:a16="http://schemas.microsoft.com/office/drawing/2014/main" id="{2E43A916-DDC0-4EA1-B7F7-CB5C83BE872B}"/>
                </a:ext>
              </a:extLst>
            </p:cNvPr>
            <p:cNvSpPr txBox="1"/>
            <p:nvPr/>
          </p:nvSpPr>
          <p:spPr>
            <a:xfrm>
              <a:off x="-35295" y="898187"/>
              <a:ext cx="357790"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400</a:t>
              </a:r>
            </a:p>
          </p:txBody>
        </p:sp>
        <p:sp>
          <p:nvSpPr>
            <p:cNvPr id="18" name="TextBox 17">
              <a:extLst>
                <a:ext uri="{FF2B5EF4-FFF2-40B4-BE49-F238E27FC236}">
                  <a16:creationId xmlns:a16="http://schemas.microsoft.com/office/drawing/2014/main" id="{90C20A4C-32D4-42E6-B426-0CAA58652A28}"/>
                </a:ext>
              </a:extLst>
            </p:cNvPr>
            <p:cNvSpPr txBox="1"/>
            <p:nvPr/>
          </p:nvSpPr>
          <p:spPr>
            <a:xfrm>
              <a:off x="64342" y="1967541"/>
              <a:ext cx="242374"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0</a:t>
              </a:r>
            </a:p>
          </p:txBody>
        </p:sp>
        <p:sp>
          <p:nvSpPr>
            <p:cNvPr id="19" name="TextBox 18">
              <a:extLst>
                <a:ext uri="{FF2B5EF4-FFF2-40B4-BE49-F238E27FC236}">
                  <a16:creationId xmlns:a16="http://schemas.microsoft.com/office/drawing/2014/main" id="{970880BD-403C-4DB6-A327-07D36E6F2C68}"/>
                </a:ext>
              </a:extLst>
            </p:cNvPr>
            <p:cNvSpPr txBox="1"/>
            <p:nvPr/>
          </p:nvSpPr>
          <p:spPr>
            <a:xfrm>
              <a:off x="-35081" y="1433045"/>
              <a:ext cx="357790"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200</a:t>
              </a:r>
            </a:p>
          </p:txBody>
        </p:sp>
      </p:grpSp>
      <p:sp>
        <p:nvSpPr>
          <p:cNvPr id="20" name="TextBox 19">
            <a:extLst>
              <a:ext uri="{FF2B5EF4-FFF2-40B4-BE49-F238E27FC236}">
                <a16:creationId xmlns:a16="http://schemas.microsoft.com/office/drawing/2014/main" id="{181B63B9-360A-4908-B52C-83F20305DA15}"/>
              </a:ext>
            </a:extLst>
          </p:cNvPr>
          <p:cNvSpPr txBox="1"/>
          <p:nvPr/>
        </p:nvSpPr>
        <p:spPr>
          <a:xfrm rot="16200000">
            <a:off x="-965422" y="944855"/>
            <a:ext cx="2081724" cy="276999"/>
          </a:xfrm>
          <a:prstGeom prst="rect">
            <a:avLst/>
          </a:prstGeom>
          <a:noFill/>
        </p:spPr>
        <p:txBody>
          <a:bodyPr wrap="none" rtlCol="0">
            <a:spAutoFit/>
          </a:bodyPr>
          <a:lstStyle/>
          <a:p>
            <a:r>
              <a:rPr lang="en-US" sz="1200" i="1" dirty="0">
                <a:latin typeface="Arial" panose="020B0604020202020204" pitchFamily="34" charset="0"/>
                <a:cs typeface="Arial" panose="020B0604020202020204" pitchFamily="34" charset="0"/>
              </a:rPr>
              <a:t>A. thaliana </a:t>
            </a:r>
            <a:r>
              <a:rPr lang="en-US" sz="1200" dirty="0">
                <a:latin typeface="Arial" panose="020B0604020202020204" pitchFamily="34" charset="0"/>
                <a:cs typeface="Arial" panose="020B0604020202020204" pitchFamily="34" charset="0"/>
              </a:rPr>
              <a:t>Transcript Count</a:t>
            </a:r>
          </a:p>
        </p:txBody>
      </p:sp>
      <p:sp>
        <p:nvSpPr>
          <p:cNvPr id="21" name="TextBox 20">
            <a:extLst>
              <a:ext uri="{FF2B5EF4-FFF2-40B4-BE49-F238E27FC236}">
                <a16:creationId xmlns:a16="http://schemas.microsoft.com/office/drawing/2014/main" id="{E01BD15D-F471-4104-A7A7-EECB6B4257FF}"/>
              </a:ext>
            </a:extLst>
          </p:cNvPr>
          <p:cNvSpPr txBox="1"/>
          <p:nvPr/>
        </p:nvSpPr>
        <p:spPr>
          <a:xfrm>
            <a:off x="342468" y="2021671"/>
            <a:ext cx="304121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0                            50                           100                          150</a:t>
            </a:r>
          </a:p>
        </p:txBody>
      </p:sp>
      <p:sp>
        <p:nvSpPr>
          <p:cNvPr id="22" name="TextBox 21">
            <a:extLst>
              <a:ext uri="{FF2B5EF4-FFF2-40B4-BE49-F238E27FC236}">
                <a16:creationId xmlns:a16="http://schemas.microsoft.com/office/drawing/2014/main" id="{F503449E-D93B-4BF4-A11B-6646DA2B8306}"/>
              </a:ext>
            </a:extLst>
          </p:cNvPr>
          <p:cNvSpPr txBox="1"/>
          <p:nvPr/>
        </p:nvSpPr>
        <p:spPr>
          <a:xfrm>
            <a:off x="865991" y="2084808"/>
            <a:ext cx="2048061" cy="276999"/>
          </a:xfrm>
          <a:prstGeom prst="rect">
            <a:avLst/>
          </a:prstGeom>
          <a:noFill/>
        </p:spPr>
        <p:txBody>
          <a:bodyPr wrap="none" rtlCol="0">
            <a:spAutoFit/>
          </a:bodyPr>
          <a:lstStyle/>
          <a:p>
            <a:r>
              <a:rPr lang="en-US" sz="1200" i="1" dirty="0">
                <a:latin typeface="Arial" panose="020B0604020202020204" pitchFamily="34" charset="0"/>
                <a:cs typeface="Arial" panose="020B0604020202020204" pitchFamily="34" charset="0"/>
              </a:rPr>
              <a:t>B. cinerea </a:t>
            </a:r>
            <a:r>
              <a:rPr lang="en-US" sz="1200" dirty="0">
                <a:latin typeface="Arial" panose="020B0604020202020204" pitchFamily="34" charset="0"/>
                <a:cs typeface="Arial" panose="020B0604020202020204" pitchFamily="34" charset="0"/>
              </a:rPr>
              <a:t>Transcript Count</a:t>
            </a:r>
          </a:p>
        </p:txBody>
      </p:sp>
      <p:sp>
        <p:nvSpPr>
          <p:cNvPr id="23" name="TextBox 22">
            <a:extLst>
              <a:ext uri="{FF2B5EF4-FFF2-40B4-BE49-F238E27FC236}">
                <a16:creationId xmlns:a16="http://schemas.microsoft.com/office/drawing/2014/main" id="{CE9567C9-CF89-4B74-938C-C3C614DB587B}"/>
              </a:ext>
            </a:extLst>
          </p:cNvPr>
          <p:cNvSpPr txBox="1"/>
          <p:nvPr/>
        </p:nvSpPr>
        <p:spPr>
          <a:xfrm>
            <a:off x="724926" y="4458326"/>
            <a:ext cx="2354234" cy="276999"/>
          </a:xfrm>
          <a:prstGeom prst="rect">
            <a:avLst/>
          </a:prstGeom>
          <a:noFill/>
        </p:spPr>
        <p:txBody>
          <a:bodyPr wrap="none" rtlCol="0">
            <a:spAutoFit/>
          </a:bodyPr>
          <a:lstStyle/>
          <a:p>
            <a:r>
              <a:rPr lang="en-US" sz="1200" i="1" dirty="0">
                <a:latin typeface="Arial" panose="020B0604020202020204" pitchFamily="34" charset="0"/>
                <a:cs typeface="Arial" panose="020B0604020202020204" pitchFamily="34" charset="0"/>
              </a:rPr>
              <a:t>B. cinerea </a:t>
            </a:r>
            <a:r>
              <a:rPr lang="en-US" sz="1200" dirty="0">
                <a:latin typeface="Arial" panose="020B0604020202020204" pitchFamily="34" charset="0"/>
                <a:cs typeface="Arial" panose="020B0604020202020204" pitchFamily="34" charset="0"/>
              </a:rPr>
              <a:t>log(Transcript Count)</a:t>
            </a:r>
          </a:p>
        </p:txBody>
      </p:sp>
      <p:sp>
        <p:nvSpPr>
          <p:cNvPr id="24" name="TextBox 23">
            <a:extLst>
              <a:ext uri="{FF2B5EF4-FFF2-40B4-BE49-F238E27FC236}">
                <a16:creationId xmlns:a16="http://schemas.microsoft.com/office/drawing/2014/main" id="{7A1CDBB3-E1D2-42C0-B3FE-AC05D5125870}"/>
              </a:ext>
            </a:extLst>
          </p:cNvPr>
          <p:cNvSpPr txBox="1"/>
          <p:nvPr/>
        </p:nvSpPr>
        <p:spPr>
          <a:xfrm>
            <a:off x="318057" y="4356803"/>
            <a:ext cx="2723823"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0                   1                    2                   3                   4</a:t>
            </a:r>
          </a:p>
        </p:txBody>
      </p:sp>
    </p:spTree>
    <p:extLst>
      <p:ext uri="{BB962C8B-B14F-4D97-AF65-F5344CB8AC3E}">
        <p14:creationId xmlns:p14="http://schemas.microsoft.com/office/powerpoint/2010/main" val="278024463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50573</TotalTime>
  <Words>612</Words>
  <Application>Microsoft Office PowerPoint</Application>
  <PresentationFormat>Letter Paper (8.5x11 in)</PresentationFormat>
  <Paragraphs>87</Paragraphs>
  <Slides>5</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 S</dc:creator>
  <cp:lastModifiedBy>Admin</cp:lastModifiedBy>
  <cp:revision>193</cp:revision>
  <cp:lastPrinted>2019-03-06T23:15:10Z</cp:lastPrinted>
  <dcterms:created xsi:type="dcterms:W3CDTF">2018-08-22T17:38:27Z</dcterms:created>
  <dcterms:modified xsi:type="dcterms:W3CDTF">2019-05-03T19:50:06Z</dcterms:modified>
</cp:coreProperties>
</file>